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10" name="Rectangle 9"/>
          <p:cNvSpPr/>
          <p:nvPr/>
        </p:nvSpPr>
        <p:spPr>
          <a:xfrm>
            <a:off x="-1" y="2545080"/>
            <a:ext cx="9144000" cy="3255264"/>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1" y="2667000"/>
            <a:ext cx="9144000" cy="2739571"/>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 y="5479143"/>
            <a:ext cx="9144000" cy="235857"/>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228599" y="2819400"/>
            <a:ext cx="8686800" cy="1470025"/>
          </a:xfrm>
        </p:spPr>
        <p:txBody>
          <a:bodyPr anchor="b">
            <a:noAutofit/>
          </a:bodyPr>
          <a:lstStyle>
            <a:lvl1pPr>
              <a:defRPr sz="7200" b="0" cap="none" spc="0">
                <a:ln w="13970" cmpd="sng">
                  <a:solidFill>
                    <a:srgbClr val="FFFFFF"/>
                  </a:solidFill>
                  <a:prstDash val="solid"/>
                </a:ln>
                <a:solidFill>
                  <a:srgbClr val="FFFFFF"/>
                </a:solidFill>
                <a:effectLst>
                  <a:outerShdw blurRad="63500" dir="3600000" algn="tl" rotWithShape="0">
                    <a:srgbClr val="000000">
                      <a:alpha val="70000"/>
                    </a:srgb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571499" y="4800600"/>
            <a:ext cx="8001000" cy="5334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8650072-3EDD-47D1-A8BC-D64455FC2162}" type="datetimeFigureOut">
              <a:rPr lang="en-US" smtClean="0"/>
              <a:t>4/23/2013</a:t>
            </a:fld>
            <a:endParaRPr lang="en-US"/>
          </a:p>
        </p:txBody>
      </p:sp>
      <p:sp>
        <p:nvSpPr>
          <p:cNvPr id="5" name="Footer Placeholder 4"/>
          <p:cNvSpPr>
            <a:spLocks noGrp="1"/>
          </p:cNvSpPr>
          <p:nvPr>
            <p:ph type="ftr" sz="quarter" idx="11"/>
          </p:nvPr>
        </p:nvSpPr>
        <p:spPr>
          <a:xfrm>
            <a:off x="5791200" y="6356350"/>
            <a:ext cx="2895600" cy="365125"/>
          </a:xfrm>
        </p:spPr>
        <p:txBody>
          <a:bodyPr/>
          <a:lstStyle>
            <a:lvl1pPr algn="r">
              <a:defRPr/>
            </a:lvl1pPr>
          </a:lstStyle>
          <a:p>
            <a:endParaRPr lang="en-US"/>
          </a:p>
        </p:txBody>
      </p:sp>
      <p:sp>
        <p:nvSpPr>
          <p:cNvPr id="11" name="TextBox 10"/>
          <p:cNvSpPr txBox="1"/>
          <p:nvPr/>
        </p:nvSpPr>
        <p:spPr>
          <a:xfrm>
            <a:off x="3148584" y="4261104"/>
            <a:ext cx="1219200" cy="584775"/>
          </a:xfrm>
          <a:prstGeom prst="rect">
            <a:avLst/>
          </a:prstGeom>
          <a:noFill/>
        </p:spPr>
        <p:txBody>
          <a:bodyPr wrap="square" rtlCol="0">
            <a:spAutoFit/>
          </a:bodyPr>
          <a:lstStyle/>
          <a:p>
            <a:pPr algn="r"/>
            <a:r>
              <a:rPr lang="en-US" sz="3200" spc="150" dirty="0" smtClean="0">
                <a:solidFill>
                  <a:schemeClr val="accent1"/>
                </a:solidFill>
                <a:sym typeface="Wingdings"/>
              </a:rPr>
              <a:t></a:t>
            </a:r>
            <a:endParaRPr lang="en-US" sz="3200" spc="150" dirty="0">
              <a:solidFill>
                <a:schemeClr val="accent1"/>
              </a:solidFill>
            </a:endParaRPr>
          </a:p>
        </p:txBody>
      </p:sp>
      <p:sp>
        <p:nvSpPr>
          <p:cNvPr id="6" name="Slide Number Placeholder 5"/>
          <p:cNvSpPr>
            <a:spLocks noGrp="1"/>
          </p:cNvSpPr>
          <p:nvPr>
            <p:ph type="sldNum" sz="quarter" idx="12"/>
          </p:nvPr>
        </p:nvSpPr>
        <p:spPr>
          <a:xfrm>
            <a:off x="3962399" y="4392168"/>
            <a:ext cx="1219200" cy="365125"/>
          </a:xfrm>
        </p:spPr>
        <p:txBody>
          <a:bodyPr/>
          <a:lstStyle>
            <a:lvl1pPr algn="ctr">
              <a:defRPr sz="2400">
                <a:latin typeface="+mj-lt"/>
              </a:defRPr>
            </a:lvl1pPr>
          </a:lstStyle>
          <a:p>
            <a:fld id="{DEB928EA-A0F6-4836-889E-64DF04C25423}" type="slidenum">
              <a:rPr lang="en-US" smtClean="0"/>
              <a:t>‹#›</a:t>
            </a:fld>
            <a:endParaRPr lang="en-US"/>
          </a:p>
        </p:txBody>
      </p:sp>
      <p:sp>
        <p:nvSpPr>
          <p:cNvPr id="15" name="TextBox 14"/>
          <p:cNvSpPr txBox="1"/>
          <p:nvPr/>
        </p:nvSpPr>
        <p:spPr>
          <a:xfrm>
            <a:off x="4818888" y="4261104"/>
            <a:ext cx="1219200" cy="584775"/>
          </a:xfrm>
          <a:prstGeom prst="rect">
            <a:avLst/>
          </a:prstGeom>
          <a:noFill/>
        </p:spPr>
        <p:txBody>
          <a:bodyPr wrap="square" rtlCol="0">
            <a:spAutoFit/>
          </a:bodyPr>
          <a:lstStyle/>
          <a:p>
            <a:pPr algn="l"/>
            <a:r>
              <a:rPr lang="en-US" sz="3200" spc="150" dirty="0" smtClean="0">
                <a:solidFill>
                  <a:schemeClr val="accent1"/>
                </a:solidFill>
                <a:sym typeface="Wingdings"/>
              </a:rPr>
              <a:t></a:t>
            </a:r>
            <a:endParaRPr lang="en-US" sz="3200" spc="150" dirty="0">
              <a:solidFill>
                <a:schemeClr val="accent1"/>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650072-3EDD-47D1-A8BC-D64455FC2162}" type="datetimeFigureOut">
              <a:rPr lang="en-US" smtClean="0"/>
              <a:t>4/23/2013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B928EA-A0F6-4836-889E-64DF04C2542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7" name="Rectangle 6"/>
          <p:cNvSpPr/>
          <p:nvPr/>
        </p:nvSpPr>
        <p:spPr>
          <a:xfrm rot="5400000">
            <a:off x="4591050" y="2409824"/>
            <a:ext cx="6858000" cy="2038351"/>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rot="5400000">
            <a:off x="4668203" y="2570797"/>
            <a:ext cx="6858000" cy="1716405"/>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Vertical Title 1"/>
          <p:cNvSpPr>
            <a:spLocks noGrp="1"/>
          </p:cNvSpPr>
          <p:nvPr>
            <p:ph type="title" orient="vert"/>
          </p:nvPr>
        </p:nvSpPr>
        <p:spPr>
          <a:xfrm>
            <a:off x="7315200" y="274638"/>
            <a:ext cx="1447800" cy="5851525"/>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199" y="274638"/>
            <a:ext cx="6353175"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650072-3EDD-47D1-A8BC-D64455FC2162}" type="datetimeFigureOut">
              <a:rPr lang="en-US" smtClean="0"/>
              <a:t>4/23/2013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6096000" y="6356350"/>
            <a:ext cx="762000" cy="365125"/>
          </a:xfrm>
        </p:spPr>
        <p:txBody>
          <a:bodyPr/>
          <a:lstStyle/>
          <a:p>
            <a:fld id="{DEB928EA-A0F6-4836-889E-64DF04C25423}" type="slidenum">
              <a:rPr lang="en-US" smtClean="0"/>
              <a:t>‹#›</a:t>
            </a:fld>
            <a:endParaRPr lang="en-US"/>
          </a:p>
        </p:txBody>
      </p:sp>
      <p:sp>
        <p:nvSpPr>
          <p:cNvPr id="9" name="Rectangle 8"/>
          <p:cNvSpPr/>
          <p:nvPr/>
        </p:nvSpPr>
        <p:spPr>
          <a:xfrm rot="5400000">
            <a:off x="3681476" y="3354324"/>
            <a:ext cx="6858000" cy="149352"/>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8650072-3EDD-47D1-A8BC-D64455FC2162}" type="datetimeFigureOut">
              <a:rPr lang="en-US" smtClean="0"/>
              <a:t>4/23/2013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B928EA-A0F6-4836-889E-64DF04C2542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Rectangle 6"/>
          <p:cNvSpPr/>
          <p:nvPr/>
        </p:nvSpPr>
        <p:spPr>
          <a:xfrm>
            <a:off x="-1" y="2545080"/>
            <a:ext cx="9144000" cy="3255264"/>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 y="2667000"/>
            <a:ext cx="9144000" cy="2739571"/>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1" y="5479143"/>
            <a:ext cx="9144000" cy="235857"/>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28599" y="2819400"/>
            <a:ext cx="8686800" cy="1463040"/>
          </a:xfrm>
        </p:spPr>
        <p:txBody>
          <a:bodyPr anchor="b" anchorCtr="0">
            <a:noAutofit/>
          </a:bodyPr>
          <a:lstStyle>
            <a:lvl1pPr algn="ctr">
              <a:defRPr sz="72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571499" y="4800600"/>
            <a:ext cx="8001000" cy="548640"/>
          </a:xfrm>
        </p:spPr>
        <p:txBody>
          <a:bodyPr anchor="b"/>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8650072-3EDD-47D1-A8BC-D64455FC2162}" type="datetimeFigureOut">
              <a:rPr lang="en-US" smtClean="0"/>
              <a:t>4/23/2013</a:t>
            </a:fld>
            <a:endParaRPr lang="en-US"/>
          </a:p>
        </p:txBody>
      </p:sp>
      <p:sp>
        <p:nvSpPr>
          <p:cNvPr id="5" name="Footer Placeholder 4"/>
          <p:cNvSpPr>
            <a:spLocks noGrp="1"/>
          </p:cNvSpPr>
          <p:nvPr>
            <p:ph type="ftr" sz="quarter" idx="11"/>
          </p:nvPr>
        </p:nvSpPr>
        <p:spPr>
          <a:xfrm>
            <a:off x="5791200" y="6356350"/>
            <a:ext cx="2895600" cy="365125"/>
          </a:xfrm>
        </p:spPr>
        <p:txBody>
          <a:bodyPr/>
          <a:lstStyle/>
          <a:p>
            <a:endParaRPr lang="en-US"/>
          </a:p>
        </p:txBody>
      </p:sp>
      <p:sp>
        <p:nvSpPr>
          <p:cNvPr id="6" name="Slide Number Placeholder 5"/>
          <p:cNvSpPr>
            <a:spLocks noGrp="1"/>
          </p:cNvSpPr>
          <p:nvPr>
            <p:ph type="sldNum" sz="quarter" idx="12"/>
          </p:nvPr>
        </p:nvSpPr>
        <p:spPr>
          <a:xfrm>
            <a:off x="3959352" y="4389120"/>
            <a:ext cx="1216152" cy="365125"/>
          </a:xfrm>
        </p:spPr>
        <p:txBody>
          <a:bodyPr/>
          <a:lstStyle>
            <a:lvl1pPr algn="ctr">
              <a:defRPr sz="2400">
                <a:solidFill>
                  <a:srgbClr val="FFFFFF"/>
                </a:solidFill>
              </a:defRPr>
            </a:lvl1pPr>
          </a:lstStyle>
          <a:p>
            <a:fld id="{DEB928EA-A0F6-4836-889E-64DF04C25423}" type="slidenum">
              <a:rPr lang="en-US" smtClean="0"/>
              <a:t>‹#›</a:t>
            </a:fld>
            <a:endParaRPr lang="en-US"/>
          </a:p>
        </p:txBody>
      </p:sp>
      <p:sp>
        <p:nvSpPr>
          <p:cNvPr id="11" name="TextBox 10"/>
          <p:cNvSpPr txBox="1"/>
          <p:nvPr/>
        </p:nvSpPr>
        <p:spPr>
          <a:xfrm>
            <a:off x="4818888" y="4261104"/>
            <a:ext cx="1219200" cy="584775"/>
          </a:xfrm>
          <a:prstGeom prst="rect">
            <a:avLst/>
          </a:prstGeom>
          <a:noFill/>
        </p:spPr>
        <p:txBody>
          <a:bodyPr wrap="square" rtlCol="0">
            <a:spAutoFit/>
          </a:bodyPr>
          <a:lstStyle/>
          <a:p>
            <a:pPr algn="l"/>
            <a:r>
              <a:rPr lang="en-US" sz="3200" spc="150" dirty="0" smtClean="0">
                <a:solidFill>
                  <a:srgbClr val="FFFFFF"/>
                </a:solidFill>
                <a:sym typeface="Wingdings"/>
              </a:rPr>
              <a:t></a:t>
            </a:r>
            <a:endParaRPr lang="en-US" sz="3200" spc="150" dirty="0">
              <a:solidFill>
                <a:srgbClr val="FFFFFF"/>
              </a:solidFill>
            </a:endParaRPr>
          </a:p>
        </p:txBody>
      </p:sp>
      <p:sp>
        <p:nvSpPr>
          <p:cNvPr id="12" name="TextBox 11"/>
          <p:cNvSpPr txBox="1"/>
          <p:nvPr/>
        </p:nvSpPr>
        <p:spPr>
          <a:xfrm>
            <a:off x="3148584" y="4261104"/>
            <a:ext cx="1219200" cy="584775"/>
          </a:xfrm>
          <a:prstGeom prst="rect">
            <a:avLst/>
          </a:prstGeom>
          <a:noFill/>
        </p:spPr>
        <p:txBody>
          <a:bodyPr wrap="square" rtlCol="0">
            <a:spAutoFit/>
          </a:bodyPr>
          <a:lstStyle/>
          <a:p>
            <a:pPr algn="r"/>
            <a:r>
              <a:rPr lang="en-US" sz="3200" spc="150" dirty="0" smtClean="0">
                <a:solidFill>
                  <a:srgbClr val="FFFFFF"/>
                </a:solidFill>
                <a:sym typeface="Wingdings"/>
              </a:rPr>
              <a:t></a:t>
            </a:r>
            <a:endParaRPr lang="en-US" sz="3200" spc="150" dirty="0">
              <a:solidFill>
                <a:srgbClr val="FFFFFF"/>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8650072-3EDD-47D1-A8BC-D64455FC2162}" type="datetimeFigureOut">
              <a:rPr lang="en-US" smtClean="0"/>
              <a:t>4/23/2013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B928EA-A0F6-4836-889E-64DF04C2542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8650072-3EDD-47D1-A8BC-D64455FC2162}" type="datetimeFigureOut">
              <a:rPr lang="en-US" smtClean="0"/>
              <a:t>4/23/2013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EB928EA-A0F6-4836-889E-64DF04C2542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8650072-3EDD-47D1-A8BC-D64455FC2162}" type="datetimeFigureOut">
              <a:rPr lang="en-US" smtClean="0"/>
              <a:t>4/23/2013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EB928EA-A0F6-4836-889E-64DF04C2542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8650072-3EDD-47D1-A8BC-D64455FC2162}" type="datetimeFigureOut">
              <a:rPr lang="en-US" smtClean="0"/>
              <a:t>4/23/2013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EB928EA-A0F6-4836-889E-64DF04C2542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5638800" cy="946150"/>
          </a:xfrm>
        </p:spPr>
        <p:txBody>
          <a:bodyPr anchor="ctr">
            <a:noAutofit/>
          </a:bodyPr>
          <a:lstStyle>
            <a:lvl1pPr algn="l">
              <a:defRPr sz="4000" b="0"/>
            </a:lvl1pPr>
          </a:lstStyle>
          <a:p>
            <a:r>
              <a:rPr lang="en-US" smtClean="0"/>
              <a:t>Click to edit Master title style</a:t>
            </a:r>
            <a:endParaRPr lang="en-US" dirty="0"/>
          </a:p>
        </p:txBody>
      </p:sp>
      <p:sp>
        <p:nvSpPr>
          <p:cNvPr id="3" name="Content Placeholder 2"/>
          <p:cNvSpPr>
            <a:spLocks noGrp="1"/>
          </p:cNvSpPr>
          <p:nvPr>
            <p:ph idx="1"/>
          </p:nvPr>
        </p:nvSpPr>
        <p:spPr>
          <a:xfrm>
            <a:off x="438912" y="1719072"/>
            <a:ext cx="8247888" cy="45354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8650072-3EDD-47D1-A8BC-D64455FC2162}" type="datetimeFigureOut">
              <a:rPr lang="en-US" smtClean="0"/>
              <a:t>4/23/2013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B928EA-A0F6-4836-889E-64DF04C25423}" type="slidenum">
              <a:rPr lang="en-US" smtClean="0"/>
              <a:t>‹#›</a:t>
            </a:fld>
            <a:endParaRPr lang="en-US"/>
          </a:p>
        </p:txBody>
      </p:sp>
      <p:sp>
        <p:nvSpPr>
          <p:cNvPr id="8" name="Rectangle 7"/>
          <p:cNvSpPr/>
          <p:nvPr/>
        </p:nvSpPr>
        <p:spPr>
          <a:xfrm>
            <a:off x="6172200" y="161544"/>
            <a:ext cx="2971800" cy="11521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6248400" y="274320"/>
            <a:ext cx="2743200" cy="944880"/>
          </a:xfrm>
        </p:spPr>
        <p:txBody>
          <a:bodyPr anchor="ctr">
            <a:normAutofit/>
          </a:bodyPr>
          <a:lstStyle>
            <a:lvl1pPr marL="0" indent="0">
              <a:buNone/>
              <a:defRPr sz="16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Rectangle 8"/>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436880" y="1717040"/>
            <a:ext cx="8249920" cy="4531360"/>
          </a:xfrm>
          <a:solidFill>
            <a:schemeClr val="bg2">
              <a:lumMod val="60000"/>
              <a:lumOff val="40000"/>
            </a:schemeClr>
          </a:solidFill>
          <a:effectLst>
            <a:outerShdw blurRad="76200" dist="38100" dir="3600000" algn="ctr" rotWithShape="0">
              <a:srgbClr val="000000">
                <a:alpha val="50000"/>
              </a:srgb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fld id="{D8650072-3EDD-47D1-A8BC-D64455FC2162}" type="datetimeFigureOut">
              <a:rPr lang="en-US" smtClean="0"/>
              <a:t>4/23/2013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B928EA-A0F6-4836-889E-64DF04C25423}" type="slidenum">
              <a:rPr lang="en-US" smtClean="0"/>
              <a:t>‹#›</a:t>
            </a:fld>
            <a:endParaRPr lang="en-US"/>
          </a:p>
        </p:txBody>
      </p:sp>
      <p:sp>
        <p:nvSpPr>
          <p:cNvPr id="8" name="Rectangle 7"/>
          <p:cNvSpPr/>
          <p:nvPr/>
        </p:nvSpPr>
        <p:spPr>
          <a:xfrm>
            <a:off x="6172200" y="161544"/>
            <a:ext cx="2971800" cy="11521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9" name="Rectangle 8"/>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81000" y="228600"/>
            <a:ext cx="5638800" cy="1005840"/>
          </a:xfrm>
        </p:spPr>
        <p:txBody>
          <a:bodyPr anchor="ctr">
            <a:noAutofit/>
          </a:bodyPr>
          <a:lstStyle>
            <a:lvl1pPr algn="l">
              <a:defRPr sz="40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6248400" y="228600"/>
            <a:ext cx="2819400" cy="1005840"/>
          </a:xfrm>
        </p:spPr>
        <p:txBody>
          <a:bodyPr anchor="ctr">
            <a:normAutofit/>
          </a:bodyPr>
          <a:lstStyle>
            <a:lvl1pPr marL="0" indent="0">
              <a:buNone/>
              <a:defRPr sz="16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Rectangle 10"/>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100584"/>
            <a:ext cx="9144000" cy="1453896"/>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167641"/>
            <a:ext cx="9144000" cy="1154314"/>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182880"/>
            <a:ext cx="8229600" cy="1111664"/>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D8650072-3EDD-47D1-A8BC-D64455FC2162}" type="datetimeFigureOut">
              <a:rPr lang="en-US" smtClean="0"/>
              <a:t>4/23/2013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DEB928EA-A0F6-4836-889E-64DF04C25423}" type="slidenum">
              <a:rPr lang="en-US" smtClean="0"/>
              <a:t>‹#›</a:t>
            </a:fld>
            <a:endParaRPr lang="en-US"/>
          </a:p>
        </p:txBody>
      </p:sp>
      <p:sp>
        <p:nvSpPr>
          <p:cNvPr id="9" name="Rectangle 8"/>
          <p:cNvSpPr/>
          <p:nvPr/>
        </p:nvSpPr>
        <p:spPr>
          <a:xfrm>
            <a:off x="0" y="1368552"/>
            <a:ext cx="9144000" cy="149352"/>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5400" b="0" kern="1200" cap="none" spc="0">
          <a:ln w="13970" cmpd="sng">
            <a:solidFill>
              <a:srgbClr val="FFFFFF"/>
            </a:solidFill>
            <a:prstDash val="solid"/>
          </a:ln>
          <a:solidFill>
            <a:srgbClr val="FFFFFF"/>
          </a:solidFill>
          <a:effectLst>
            <a:outerShdw blurRad="63500" dir="3600000" algn="tl" rotWithShape="0">
              <a:srgbClr val="000000">
                <a:alpha val="70000"/>
              </a:srgbClr>
            </a:outerShdw>
          </a:effectLst>
          <a:latin typeface="+mj-lt"/>
          <a:ea typeface="+mj-ea"/>
          <a:cs typeface="+mj-cs"/>
        </a:defRPr>
      </a:lvl1pPr>
    </p:titleStyle>
    <p:bodyStyle>
      <a:lvl1pPr marL="342900" indent="-342900" algn="l" defTabSz="914400" rtl="0" eaLnBrk="1" latinLnBrk="0" hangingPunct="1">
        <a:spcBef>
          <a:spcPct val="20000"/>
        </a:spcBef>
        <a:buClr>
          <a:schemeClr val="accent1"/>
        </a:buClr>
        <a:buSzPct val="75000"/>
        <a:buFont typeface="Wingdings" pitchFamily="2" charset="2"/>
        <a:buChar char=""/>
        <a:defRPr sz="2400" kern="1200">
          <a:solidFill>
            <a:schemeClr val="tx2"/>
          </a:solidFill>
          <a:latin typeface="+mn-lt"/>
          <a:ea typeface="+mn-ea"/>
          <a:cs typeface="+mn-cs"/>
        </a:defRPr>
      </a:lvl1pPr>
      <a:lvl2pPr marL="742950" indent="-285750" algn="l" defTabSz="914400" rtl="0" eaLnBrk="1" latinLnBrk="0" hangingPunct="1">
        <a:spcBef>
          <a:spcPct val="20000"/>
        </a:spcBef>
        <a:buClr>
          <a:schemeClr val="accent2"/>
        </a:buClr>
        <a:buSzPct val="85000"/>
        <a:buFont typeface="Courier New" pitchFamily="49" charset="0"/>
        <a:buChar char="o"/>
        <a:defRPr sz="2000" kern="1200">
          <a:solidFill>
            <a:schemeClr val="tx2"/>
          </a:solidFill>
          <a:latin typeface="+mn-lt"/>
          <a:ea typeface="+mn-ea"/>
          <a:cs typeface="+mn-cs"/>
        </a:defRPr>
      </a:lvl2pPr>
      <a:lvl3pPr marL="11430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60020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2057400" indent="-228600" algn="l" defTabSz="914400" rtl="0" eaLnBrk="1" latinLnBrk="0" hangingPunct="1">
        <a:spcBef>
          <a:spcPct val="20000"/>
        </a:spcBef>
        <a:buClr>
          <a:schemeClr val="accent5"/>
        </a:buClr>
        <a:buFont typeface="Arial" pitchFamily="34" charset="0"/>
        <a:buChar char="•"/>
        <a:defRPr sz="1400" kern="1200" baseline="0">
          <a:solidFill>
            <a:schemeClr val="tx2"/>
          </a:solidFill>
          <a:latin typeface="+mn-lt"/>
          <a:ea typeface="+mn-ea"/>
          <a:cs typeface="+mn-cs"/>
        </a:defRPr>
      </a:lvl5pPr>
      <a:lvl6pPr marL="2514600" indent="-228600" algn="l" defTabSz="914400" rtl="0" eaLnBrk="1" latinLnBrk="0" hangingPunct="1">
        <a:spcBef>
          <a:spcPct val="20000"/>
        </a:spcBef>
        <a:buClr>
          <a:schemeClr val="accent6"/>
        </a:buClr>
        <a:buFont typeface="Arial" pitchFamily="34" charset="0"/>
        <a:buChar char="•"/>
        <a:defRPr sz="1400" kern="1200">
          <a:solidFill>
            <a:schemeClr val="tx2"/>
          </a:solidFill>
          <a:latin typeface="+mn-lt"/>
          <a:ea typeface="+mn-ea"/>
          <a:cs typeface="+mn-cs"/>
        </a:defRPr>
      </a:lvl6pPr>
      <a:lvl7pPr marL="2971800" indent="-22860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3429000" indent="-22860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8pPr>
      <a:lvl9pPr marL="3886200" indent="-228600" algn="l" defTabSz="914400" rtl="0" eaLnBrk="1" latinLnBrk="0" hangingPunct="1">
        <a:spcBef>
          <a:spcPct val="20000"/>
        </a:spcBef>
        <a:buClr>
          <a:schemeClr val="accent5"/>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22.gif"/><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5400" dirty="0" smtClean="0">
                <a:solidFill>
                  <a:schemeClr val="bg1"/>
                </a:solidFill>
              </a:rPr>
              <a:t>The American Civil War, Emancipation, and Reconstruction on a World Stage </a:t>
            </a:r>
            <a:endParaRPr lang="en-US" sz="5400" dirty="0">
              <a:solidFill>
                <a:schemeClr val="bg1"/>
              </a:solidFill>
            </a:endParaRPr>
          </a:p>
        </p:txBody>
      </p:sp>
      <p:sp>
        <p:nvSpPr>
          <p:cNvPr id="3" name="Subtitle 2"/>
          <p:cNvSpPr>
            <a:spLocks noGrp="1"/>
          </p:cNvSpPr>
          <p:nvPr>
            <p:ph type="subTitle" idx="1"/>
          </p:nvPr>
        </p:nvSpPr>
        <p:spPr/>
        <p:txBody>
          <a:bodyPr/>
          <a:lstStyle/>
          <a:p>
            <a:r>
              <a:rPr lang="en-US" dirty="0" smtClean="0">
                <a:solidFill>
                  <a:schemeClr val="bg1"/>
                </a:solidFill>
                <a:latin typeface="Bodoni MT" pitchFamily="18" charset="0"/>
              </a:rPr>
              <a:t>a brief article by historian Ed Ayers</a:t>
            </a:r>
            <a:endParaRPr lang="en-US" dirty="0">
              <a:solidFill>
                <a:schemeClr val="bg1"/>
              </a:solidFill>
              <a:latin typeface="Bodoni MT" pitchFamily="18" charset="0"/>
            </a:endParaRPr>
          </a:p>
        </p:txBody>
      </p:sp>
    </p:spTree>
    <p:extLst>
      <p:ext uri="{BB962C8B-B14F-4D97-AF65-F5344CB8AC3E}">
        <p14:creationId xmlns:p14="http://schemas.microsoft.com/office/powerpoint/2010/main" val="9885552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solidFill>
              </a:rPr>
              <a:t>A Mixed Message from the World</a:t>
            </a:r>
            <a:endParaRPr lang="en-US" dirty="0">
              <a:solidFill>
                <a:schemeClr val="tx1"/>
              </a:solidFill>
            </a:endParaRPr>
          </a:p>
        </p:txBody>
      </p:sp>
      <p:sp>
        <p:nvSpPr>
          <p:cNvPr id="6" name="Text Placeholder 5"/>
          <p:cNvSpPr>
            <a:spLocks noGrp="1"/>
          </p:cNvSpPr>
          <p:nvPr>
            <p:ph type="body" idx="1"/>
          </p:nvPr>
        </p:nvSpPr>
        <p:spPr/>
        <p:txBody>
          <a:bodyPr>
            <a:normAutofit fontScale="92500" lnSpcReduction="20000"/>
          </a:bodyPr>
          <a:lstStyle/>
          <a:p>
            <a:r>
              <a:rPr lang="en-US" dirty="0" smtClean="0">
                <a:latin typeface="Bodoni MT" pitchFamily="18" charset="0"/>
              </a:rPr>
              <a:t>Abolitionism – </a:t>
            </a:r>
            <a:r>
              <a:rPr lang="en-US" i="1" u="sng" dirty="0" smtClean="0">
                <a:latin typeface="Bodoni MT" pitchFamily="18" charset="0"/>
              </a:rPr>
              <a:t>The Liberator </a:t>
            </a:r>
            <a:r>
              <a:rPr lang="en-US" dirty="0" smtClean="0">
                <a:latin typeface="Bodoni MT" pitchFamily="18" charset="0"/>
              </a:rPr>
              <a:t>and English Abolitionists</a:t>
            </a:r>
            <a:endParaRPr lang="en-US" i="1" u="sng" dirty="0">
              <a:latin typeface="Bodoni MT" pitchFamily="18" charset="0"/>
            </a:endParaRPr>
          </a:p>
        </p:txBody>
      </p:sp>
      <p:pic>
        <p:nvPicPr>
          <p:cNvPr id="10" name="Content Placeholder 9"/>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57200" y="2810878"/>
            <a:ext cx="3810000" cy="2526631"/>
          </a:xfrm>
        </p:spPr>
      </p:pic>
      <p:sp>
        <p:nvSpPr>
          <p:cNvPr id="8" name="Text Placeholder 7"/>
          <p:cNvSpPr>
            <a:spLocks noGrp="1"/>
          </p:cNvSpPr>
          <p:nvPr>
            <p:ph type="body" sz="quarter" idx="3"/>
          </p:nvPr>
        </p:nvSpPr>
        <p:spPr>
          <a:xfrm>
            <a:off x="4648200" y="1600200"/>
            <a:ext cx="4041775" cy="639762"/>
          </a:xfrm>
        </p:spPr>
        <p:txBody>
          <a:bodyPr>
            <a:noAutofit/>
          </a:bodyPr>
          <a:lstStyle/>
          <a:p>
            <a:r>
              <a:rPr lang="en-US" sz="2200" dirty="0" smtClean="0">
                <a:latin typeface="Bodoni MT" pitchFamily="18" charset="0"/>
              </a:rPr>
              <a:t>The Cotton Kingdom – Slavery Affirmed</a:t>
            </a:r>
            <a:endParaRPr lang="en-US" sz="2200" dirty="0">
              <a:latin typeface="Bodoni MT" pitchFamily="18" charset="0"/>
            </a:endParaRPr>
          </a:p>
        </p:txBody>
      </p:sp>
      <p:pic>
        <p:nvPicPr>
          <p:cNvPr id="11" name="Content Placeholder 10"/>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4648201" y="2819400"/>
            <a:ext cx="4341708" cy="2438400"/>
          </a:xfrm>
        </p:spPr>
      </p:pic>
      <p:sp>
        <p:nvSpPr>
          <p:cNvPr id="12" name="Rounded Rectangle 11"/>
          <p:cNvSpPr/>
          <p:nvPr/>
        </p:nvSpPr>
        <p:spPr>
          <a:xfrm>
            <a:off x="457200" y="5562600"/>
            <a:ext cx="8534400" cy="99060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dirty="0" smtClean="0">
                <a:latin typeface="Bodoni MT" pitchFamily="18" charset="0"/>
              </a:rPr>
              <a:t>Even as the English and to a lesser extent the French condemned slavery as morally wrong, they purchased the product of slave labor – cotton – in record amounts.  The most profitable years for Southern plantation owners were the middle 19</a:t>
            </a:r>
            <a:r>
              <a:rPr lang="en-US" baseline="30000" dirty="0" smtClean="0">
                <a:latin typeface="Bodoni MT" pitchFamily="18" charset="0"/>
              </a:rPr>
              <a:t>th</a:t>
            </a:r>
            <a:r>
              <a:rPr lang="en-US" dirty="0" smtClean="0">
                <a:latin typeface="Bodoni MT" pitchFamily="18" charset="0"/>
              </a:rPr>
              <a:t> Century.</a:t>
            </a:r>
            <a:endParaRPr lang="en-US" dirty="0">
              <a:latin typeface="Bodoni MT" pitchFamily="18" charset="0"/>
            </a:endParaRPr>
          </a:p>
        </p:txBody>
      </p:sp>
    </p:spTree>
    <p:extLst>
      <p:ext uri="{BB962C8B-B14F-4D97-AF65-F5344CB8AC3E}">
        <p14:creationId xmlns:p14="http://schemas.microsoft.com/office/powerpoint/2010/main" val="33351039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Justifying Secession – National Identity</a:t>
            </a:r>
            <a:endParaRPr lang="en-US" dirty="0"/>
          </a:p>
        </p:txBody>
      </p:sp>
      <p:sp>
        <p:nvSpPr>
          <p:cNvPr id="8" name="Content Placeholder 7"/>
          <p:cNvSpPr>
            <a:spLocks noGrp="1"/>
          </p:cNvSpPr>
          <p:nvPr>
            <p:ph idx="1"/>
          </p:nvPr>
        </p:nvSpPr>
        <p:spPr/>
        <p:txBody>
          <a:bodyPr>
            <a:normAutofit lnSpcReduction="10000"/>
          </a:bodyPr>
          <a:lstStyle/>
          <a:p>
            <a:r>
              <a:rPr lang="en-US" dirty="0" smtClean="0">
                <a:latin typeface="Bodoni MT" pitchFamily="18" charset="0"/>
              </a:rPr>
              <a:t>In the South, ideas of ethnic unity – among whites – and economic self-interest began to emerge as influential. (These </a:t>
            </a:r>
            <a:r>
              <a:rPr lang="en-US" i="1" u="sng" dirty="0" smtClean="0">
                <a:latin typeface="Bodoni MT" pitchFamily="18" charset="0"/>
              </a:rPr>
              <a:t>were not</a:t>
            </a:r>
            <a:r>
              <a:rPr lang="en-US" dirty="0" smtClean="0">
                <a:latin typeface="Bodoni MT" pitchFamily="18" charset="0"/>
              </a:rPr>
              <a:t>, in any way, exclusively regional ideas.)</a:t>
            </a:r>
          </a:p>
          <a:p>
            <a:endParaRPr lang="en-US" dirty="0" smtClean="0">
              <a:latin typeface="Bodoni MT" pitchFamily="18" charset="0"/>
            </a:endParaRPr>
          </a:p>
          <a:p>
            <a:r>
              <a:rPr lang="en-US" dirty="0" smtClean="0">
                <a:latin typeface="Bodoni MT" pitchFamily="18" charset="0"/>
              </a:rPr>
              <a:t>The Confederacy found justification for secession in recent history – Italy, Poland, Mexico, and Greece all having gained independence in roughly analogous circumstances during the 19</a:t>
            </a:r>
            <a:r>
              <a:rPr lang="en-US" baseline="30000" dirty="0" smtClean="0">
                <a:latin typeface="Bodoni MT" pitchFamily="18" charset="0"/>
              </a:rPr>
              <a:t>th</a:t>
            </a:r>
            <a:r>
              <a:rPr lang="en-US" dirty="0" smtClean="0">
                <a:latin typeface="Bodoni MT" pitchFamily="18" charset="0"/>
              </a:rPr>
              <a:t> Century. </a:t>
            </a:r>
          </a:p>
          <a:p>
            <a:endParaRPr lang="en-US" dirty="0" smtClean="0">
              <a:latin typeface="Bodoni MT" pitchFamily="18" charset="0"/>
            </a:endParaRPr>
          </a:p>
          <a:p>
            <a:r>
              <a:rPr lang="en-US" dirty="0" smtClean="0">
                <a:latin typeface="Bodoni MT" pitchFamily="18" charset="0"/>
              </a:rPr>
              <a:t>The American Revolution – and many of the most important characters in the Revolution were Southerners – was also critical to the South’s justification of their actions. </a:t>
            </a:r>
            <a:endParaRPr lang="en-US" dirty="0">
              <a:latin typeface="Bodoni MT" pitchFamily="18" charset="0"/>
            </a:endParaRPr>
          </a:p>
        </p:txBody>
      </p:sp>
    </p:spTree>
    <p:extLst>
      <p:ext uri="{BB962C8B-B14F-4D97-AF65-F5344CB8AC3E}">
        <p14:creationId xmlns:p14="http://schemas.microsoft.com/office/powerpoint/2010/main" val="31972330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Republicans and Lincoln on Secession</a:t>
            </a:r>
            <a:endParaRPr lang="en-US" dirty="0"/>
          </a:p>
        </p:txBody>
      </p:sp>
      <p:pic>
        <p:nvPicPr>
          <p:cNvPr id="7" name="Content Placeholder 6"/>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228600" y="1676400"/>
            <a:ext cx="3020007" cy="4525963"/>
          </a:xfrm>
        </p:spPr>
      </p:pic>
      <p:sp>
        <p:nvSpPr>
          <p:cNvPr id="6" name="Content Placeholder 5"/>
          <p:cNvSpPr>
            <a:spLocks noGrp="1"/>
          </p:cNvSpPr>
          <p:nvPr>
            <p:ph sz="half" idx="2"/>
          </p:nvPr>
        </p:nvSpPr>
        <p:spPr>
          <a:xfrm>
            <a:off x="3276600" y="1600200"/>
            <a:ext cx="5562600" cy="5257800"/>
          </a:xfrm>
        </p:spPr>
        <p:txBody>
          <a:bodyPr>
            <a:normAutofit fontScale="77500" lnSpcReduction="20000"/>
          </a:bodyPr>
          <a:lstStyle/>
          <a:p>
            <a:r>
              <a:rPr lang="en-US" dirty="0">
                <a:latin typeface="Bodoni MT" pitchFamily="18" charset="0"/>
              </a:rPr>
              <a:t>If the minority will not acquiesce, the majority must, or the Government must cease. There is no other alternative, for continuing the Government is acquiescence on one side or the other. If a minority in such a case will secede rather than acquiesce, they make a precedent which in turn will divide and ruin them, for a minority of their own will secede from them whenever a majority refuses to be controlled by such a minority. For instance, why may not any portion of a new confederacy a year or two hence arbitrarily secede again, precisely as portions of the present Union now claim to secede from it?... Plainly the central idea of secession is the essence of anarchy</a:t>
            </a:r>
            <a:r>
              <a:rPr lang="en-US" dirty="0" smtClean="0">
                <a:latin typeface="Bodoni MT" pitchFamily="18" charset="0"/>
              </a:rPr>
              <a:t>.</a:t>
            </a:r>
          </a:p>
          <a:p>
            <a:pPr lvl="3"/>
            <a:r>
              <a:rPr lang="en-US" b="1" dirty="0" smtClean="0">
                <a:latin typeface="Bodoni MT" pitchFamily="18" charset="0"/>
              </a:rPr>
              <a:t>- Abraham Lincoln, First Inaugural Address, 1861</a:t>
            </a:r>
            <a:endParaRPr lang="en-US" b="1" dirty="0">
              <a:latin typeface="Bodoni MT" pitchFamily="18" charset="0"/>
            </a:endParaRPr>
          </a:p>
          <a:p>
            <a:endParaRPr lang="en-US" b="1" dirty="0"/>
          </a:p>
        </p:txBody>
      </p:sp>
    </p:spTree>
    <p:extLst>
      <p:ext uri="{BB962C8B-B14F-4D97-AF65-F5344CB8AC3E}">
        <p14:creationId xmlns:p14="http://schemas.microsoft.com/office/powerpoint/2010/main" val="2542745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Military Advancements on a World Stage</a:t>
            </a:r>
            <a:endParaRPr lang="en-US" dirty="0">
              <a:solidFill>
                <a:schemeClr val="tx1"/>
              </a:solidFill>
            </a:endParaRPr>
          </a:p>
        </p:txBody>
      </p:sp>
      <p:sp>
        <p:nvSpPr>
          <p:cNvPr id="3" name="Content Placeholder 2"/>
          <p:cNvSpPr>
            <a:spLocks noGrp="1"/>
          </p:cNvSpPr>
          <p:nvPr>
            <p:ph sz="half" idx="1"/>
          </p:nvPr>
        </p:nvSpPr>
        <p:spPr>
          <a:xfrm>
            <a:off x="152400" y="1600200"/>
            <a:ext cx="3352800" cy="4953000"/>
          </a:xfrm>
        </p:spPr>
        <p:txBody>
          <a:bodyPr>
            <a:normAutofit fontScale="85000" lnSpcReduction="20000"/>
          </a:bodyPr>
          <a:lstStyle/>
          <a:p>
            <a:r>
              <a:rPr lang="en-US" dirty="0" smtClean="0">
                <a:latin typeface="Bodoni MT" pitchFamily="18" charset="0"/>
              </a:rPr>
              <a:t>Railroads</a:t>
            </a:r>
          </a:p>
          <a:p>
            <a:pPr marL="0" indent="0">
              <a:buNone/>
            </a:pPr>
            <a:endParaRPr lang="en-US" dirty="0" smtClean="0">
              <a:latin typeface="Bodoni MT" pitchFamily="18" charset="0"/>
            </a:endParaRPr>
          </a:p>
          <a:p>
            <a:r>
              <a:rPr lang="en-US" dirty="0" smtClean="0">
                <a:latin typeface="Bodoni MT" pitchFamily="18" charset="0"/>
              </a:rPr>
              <a:t>Telegraphs</a:t>
            </a:r>
          </a:p>
          <a:p>
            <a:pPr marL="0" indent="0">
              <a:buNone/>
            </a:pPr>
            <a:endParaRPr lang="en-US" dirty="0" smtClean="0">
              <a:latin typeface="Bodoni MT" pitchFamily="18" charset="0"/>
            </a:endParaRPr>
          </a:p>
          <a:p>
            <a:r>
              <a:rPr lang="en-US" dirty="0" smtClean="0">
                <a:latin typeface="Bodoni MT" pitchFamily="18" charset="0"/>
              </a:rPr>
              <a:t>Ironclad</a:t>
            </a:r>
          </a:p>
          <a:p>
            <a:pPr marL="0" indent="0">
              <a:buNone/>
            </a:pPr>
            <a:endParaRPr lang="en-US" dirty="0" smtClean="0">
              <a:latin typeface="Bodoni MT" pitchFamily="18" charset="0"/>
            </a:endParaRPr>
          </a:p>
          <a:p>
            <a:r>
              <a:rPr lang="en-US" dirty="0" smtClean="0">
                <a:latin typeface="Bodoni MT" pitchFamily="18" charset="0"/>
              </a:rPr>
              <a:t>Submarines</a:t>
            </a:r>
          </a:p>
          <a:p>
            <a:pPr marL="0" indent="0">
              <a:buNone/>
            </a:pPr>
            <a:endParaRPr lang="en-US" dirty="0" smtClean="0">
              <a:latin typeface="Bodoni MT" pitchFamily="18" charset="0"/>
            </a:endParaRPr>
          </a:p>
          <a:p>
            <a:r>
              <a:rPr lang="en-US" dirty="0" smtClean="0">
                <a:latin typeface="Bodoni MT" pitchFamily="18" charset="0"/>
              </a:rPr>
              <a:t>Hot Air Balloons</a:t>
            </a:r>
          </a:p>
          <a:p>
            <a:pPr marL="0" indent="0">
              <a:buNone/>
            </a:pPr>
            <a:endParaRPr lang="en-US" dirty="0" smtClean="0">
              <a:latin typeface="Bodoni MT" pitchFamily="18" charset="0"/>
            </a:endParaRPr>
          </a:p>
          <a:p>
            <a:r>
              <a:rPr lang="en-US" dirty="0" smtClean="0">
                <a:latin typeface="Bodoni MT" pitchFamily="18" charset="0"/>
              </a:rPr>
              <a:t>Modern Weaponry</a:t>
            </a:r>
          </a:p>
          <a:p>
            <a:pPr marL="0" indent="0">
              <a:buNone/>
            </a:pPr>
            <a:endParaRPr lang="en-US" dirty="0" smtClean="0">
              <a:latin typeface="Bodoni MT" pitchFamily="18" charset="0"/>
            </a:endParaRPr>
          </a:p>
          <a:p>
            <a:r>
              <a:rPr lang="en-US" dirty="0" smtClean="0">
                <a:latin typeface="Bodoni MT" pitchFamily="18" charset="0"/>
              </a:rPr>
              <a:t>Military Genius</a:t>
            </a:r>
            <a:endParaRPr lang="en-US" dirty="0">
              <a:latin typeface="Bodoni MT" pitchFamily="18" charset="0"/>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276600" y="2057400"/>
            <a:ext cx="5486400" cy="3931920"/>
          </a:xfrm>
        </p:spPr>
      </p:pic>
    </p:spTree>
    <p:extLst>
      <p:ext uri="{BB962C8B-B14F-4D97-AF65-F5344CB8AC3E}">
        <p14:creationId xmlns:p14="http://schemas.microsoft.com/office/powerpoint/2010/main" val="28029572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p:cNvPicPr>
            <a:picLocks noGrp="1" noChangeAspect="1"/>
          </p:cNvPicPr>
          <p:nvPr>
            <p:ph type="pic" idx="1"/>
          </p:nvPr>
        </p:nvPicPr>
        <p:blipFill>
          <a:blip r:embed="rId2">
            <a:extLst>
              <a:ext uri="{28A0092B-C50C-407E-A947-70E740481C1C}">
                <a14:useLocalDpi xmlns:a14="http://schemas.microsoft.com/office/drawing/2010/main" val="0"/>
              </a:ext>
            </a:extLst>
          </a:blip>
          <a:srcRect t="12024" b="12024"/>
          <a:stretch>
            <a:fillRect/>
          </a:stretch>
        </p:blipFill>
        <p:spPr/>
      </p:pic>
      <p:sp>
        <p:nvSpPr>
          <p:cNvPr id="5" name="Title 4"/>
          <p:cNvSpPr>
            <a:spLocks noGrp="1"/>
          </p:cNvSpPr>
          <p:nvPr>
            <p:ph type="title"/>
          </p:nvPr>
        </p:nvSpPr>
        <p:spPr/>
        <p:txBody>
          <a:bodyPr/>
          <a:lstStyle/>
          <a:p>
            <a:r>
              <a:rPr lang="en-US" dirty="0" smtClean="0">
                <a:solidFill>
                  <a:schemeClr val="tx1"/>
                </a:solidFill>
              </a:rPr>
              <a:t>Devastation on a Scale Never Known</a:t>
            </a:r>
            <a:endParaRPr lang="en-US" dirty="0">
              <a:solidFill>
                <a:schemeClr val="tx1"/>
              </a:solidFill>
            </a:endParaRPr>
          </a:p>
        </p:txBody>
      </p:sp>
      <p:sp>
        <p:nvSpPr>
          <p:cNvPr id="7" name="Text Placeholder 6"/>
          <p:cNvSpPr>
            <a:spLocks noGrp="1"/>
          </p:cNvSpPr>
          <p:nvPr>
            <p:ph type="body" sz="half" idx="2"/>
          </p:nvPr>
        </p:nvSpPr>
        <p:spPr/>
        <p:txBody>
          <a:bodyPr>
            <a:normAutofit fontScale="92500" lnSpcReduction="20000"/>
          </a:bodyPr>
          <a:lstStyle/>
          <a:p>
            <a:r>
              <a:rPr lang="en-US" dirty="0" smtClean="0">
                <a:latin typeface="Bodoni MT" pitchFamily="18" charset="0"/>
              </a:rPr>
              <a:t>The number of men who died in the Civil War was heretofore unknown in Europe – Southern casualties were nearly as great proportionally as the Great War.</a:t>
            </a:r>
            <a:endParaRPr lang="en-US" dirty="0">
              <a:latin typeface="Bodoni MT" pitchFamily="18" charset="0"/>
            </a:endParaRPr>
          </a:p>
        </p:txBody>
      </p:sp>
    </p:spTree>
    <p:extLst>
      <p:ext uri="{BB962C8B-B14F-4D97-AF65-F5344CB8AC3E}">
        <p14:creationId xmlns:p14="http://schemas.microsoft.com/office/powerpoint/2010/main" val="15501339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Foreshadowing Total War</a:t>
            </a:r>
            <a:endParaRPr lang="en-US" dirty="0"/>
          </a:p>
        </p:txBody>
      </p:sp>
      <p:sp>
        <p:nvSpPr>
          <p:cNvPr id="6" name="Content Placeholder 5"/>
          <p:cNvSpPr>
            <a:spLocks noGrp="1"/>
          </p:cNvSpPr>
          <p:nvPr>
            <p:ph sz="half" idx="1"/>
          </p:nvPr>
        </p:nvSpPr>
        <p:spPr>
          <a:xfrm>
            <a:off x="228600" y="1600200"/>
            <a:ext cx="3048000" cy="5029200"/>
          </a:xfrm>
        </p:spPr>
        <p:txBody>
          <a:bodyPr>
            <a:normAutofit fontScale="77500" lnSpcReduction="20000"/>
          </a:bodyPr>
          <a:lstStyle/>
          <a:p>
            <a:r>
              <a:rPr lang="en-US" dirty="0" smtClean="0">
                <a:latin typeface="Bodoni MT" pitchFamily="18" charset="0"/>
              </a:rPr>
              <a:t>In some ways, the modern armies were foreshadowing future horrors, but he lesson went largely unlearned.  Using old tactics against new weapons created casualties and death never known at Shiloh and Antietam.  Ulysses Grant would be slandered as a butcher of men for recognizing these realities and pressing forth nevertheless.</a:t>
            </a:r>
            <a:endParaRPr lang="en-US" dirty="0">
              <a:latin typeface="Bodoni MT" pitchFamily="18" charset="0"/>
            </a:endParaRPr>
          </a:p>
        </p:txBody>
      </p:sp>
      <p:pic>
        <p:nvPicPr>
          <p:cNvPr id="8" name="Content Placeholder 7"/>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581400" y="1752600"/>
            <a:ext cx="5279479" cy="3962400"/>
          </a:xfrm>
        </p:spPr>
      </p:pic>
    </p:spTree>
    <p:extLst>
      <p:ext uri="{BB962C8B-B14F-4D97-AF65-F5344CB8AC3E}">
        <p14:creationId xmlns:p14="http://schemas.microsoft.com/office/powerpoint/2010/main" val="27172720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Europeans Stay Out of the War</a:t>
            </a:r>
            <a:endParaRPr lang="en-US" dirty="0"/>
          </a:p>
        </p:txBody>
      </p:sp>
      <p:sp>
        <p:nvSpPr>
          <p:cNvPr id="3" name="Content Placeholder 2"/>
          <p:cNvSpPr>
            <a:spLocks noGrp="1"/>
          </p:cNvSpPr>
          <p:nvPr>
            <p:ph sz="half" idx="1"/>
          </p:nvPr>
        </p:nvSpPr>
        <p:spPr/>
        <p:txBody>
          <a:bodyPr>
            <a:normAutofit fontScale="85000" lnSpcReduction="20000"/>
          </a:bodyPr>
          <a:lstStyle/>
          <a:p>
            <a:r>
              <a:rPr lang="en-US" dirty="0" smtClean="0">
                <a:latin typeface="Bodoni MT" pitchFamily="18" charset="0"/>
              </a:rPr>
              <a:t>Both France and England were courted heavily by the Confederacy.  They sought weapons, financial backing, and even military alliances.  These never materialized, but it took significant pressure from the Union and moral suasion within their domestic fears to prevent it.  The English were particularly critical of Lincoln, until martyrdom saved his legacy.</a:t>
            </a:r>
            <a:endParaRPr lang="en-US" dirty="0">
              <a:latin typeface="Bodoni MT" pitchFamily="18" charset="0"/>
            </a:endParaRPr>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982898" y="1600200"/>
            <a:ext cx="3369203" cy="4525963"/>
          </a:xfrm>
        </p:spPr>
      </p:pic>
    </p:spTree>
    <p:extLst>
      <p:ext uri="{BB962C8B-B14F-4D97-AF65-F5344CB8AC3E}">
        <p14:creationId xmlns:p14="http://schemas.microsoft.com/office/powerpoint/2010/main" val="8239532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Emancipation Proclamation</a:t>
            </a:r>
            <a:endParaRPr lang="en-US" dirty="0"/>
          </a:p>
        </p:txBody>
      </p:sp>
      <p:sp>
        <p:nvSpPr>
          <p:cNvPr id="3" name="Content Placeholder 2"/>
          <p:cNvSpPr>
            <a:spLocks noGrp="1"/>
          </p:cNvSpPr>
          <p:nvPr>
            <p:ph sz="half" idx="1"/>
          </p:nvPr>
        </p:nvSpPr>
        <p:spPr/>
        <p:txBody>
          <a:bodyPr>
            <a:normAutofit fontScale="85000" lnSpcReduction="20000"/>
          </a:bodyPr>
          <a:lstStyle/>
          <a:p>
            <a:r>
              <a:rPr lang="en-US" dirty="0" smtClean="0">
                <a:latin typeface="Bodoni MT" pitchFamily="18" charset="0"/>
              </a:rPr>
              <a:t>When President Lincoln issued the Emancipation Proclamation, he did so a military measure – and carefully explained his actions in the document itself.  By robbing the Confederacy of their enslaved labor and benefiting from African-American soldiers – Lincoln executed an effective measure in the zero-sum competition for the enslaved.</a:t>
            </a:r>
            <a:endParaRPr lang="en-US" dirty="0">
              <a:latin typeface="Bodoni MT" pitchFamily="18" charset="0"/>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648200" y="2225911"/>
            <a:ext cx="4038600" cy="3274540"/>
          </a:xfrm>
        </p:spPr>
      </p:pic>
    </p:spTree>
    <p:extLst>
      <p:ext uri="{BB962C8B-B14F-4D97-AF65-F5344CB8AC3E}">
        <p14:creationId xmlns:p14="http://schemas.microsoft.com/office/powerpoint/2010/main" val="34785975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Role of African-American Soldiers</a:t>
            </a:r>
            <a:endParaRPr lang="en-US" dirty="0"/>
          </a:p>
        </p:txBody>
      </p:sp>
      <p:sp>
        <p:nvSpPr>
          <p:cNvPr id="3" name="Content Placeholder 2"/>
          <p:cNvSpPr>
            <a:spLocks noGrp="1"/>
          </p:cNvSpPr>
          <p:nvPr>
            <p:ph sz="half" idx="1"/>
          </p:nvPr>
        </p:nvSpPr>
        <p:spPr/>
        <p:txBody>
          <a:bodyPr>
            <a:normAutofit fontScale="92500" lnSpcReduction="20000"/>
          </a:bodyPr>
          <a:lstStyle/>
          <a:p>
            <a:r>
              <a:rPr lang="en-US" dirty="0" smtClean="0">
                <a:latin typeface="Bodoni MT" pitchFamily="18" charset="0"/>
              </a:rPr>
              <a:t>Over 200,000 formerly enslaved African-Americans fought for the Union during the Civil War.  The black soldiers played a decisive role in the war, and, perhaps more importantly, set a precedent for the potential oppressed people had for liberating themselves from the worst of circumstances. </a:t>
            </a:r>
            <a:endParaRPr lang="en-US" dirty="0">
              <a:latin typeface="Bodoni MT" pitchFamily="18" charset="0"/>
            </a:endParaRPr>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724400" y="1524000"/>
            <a:ext cx="3386762" cy="5042680"/>
          </a:xfrm>
        </p:spPr>
      </p:pic>
    </p:spTree>
    <p:extLst>
      <p:ext uri="{BB962C8B-B14F-4D97-AF65-F5344CB8AC3E}">
        <p14:creationId xmlns:p14="http://schemas.microsoft.com/office/powerpoint/2010/main" val="26120552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Confederate States of America</a:t>
            </a:r>
            <a:endParaRPr lang="en-US" dirty="0"/>
          </a:p>
        </p:txBody>
      </p:sp>
      <p:sp>
        <p:nvSpPr>
          <p:cNvPr id="6" name="Content Placeholder 5"/>
          <p:cNvSpPr>
            <a:spLocks noGrp="1"/>
          </p:cNvSpPr>
          <p:nvPr>
            <p:ph idx="1"/>
          </p:nvPr>
        </p:nvSpPr>
        <p:spPr/>
        <p:txBody>
          <a:bodyPr/>
          <a:lstStyle/>
          <a:p>
            <a:r>
              <a:rPr lang="en-US" b="1" dirty="0" smtClean="0">
                <a:latin typeface="Bodoni MT" pitchFamily="18" charset="0"/>
              </a:rPr>
              <a:t>What if the Confederate States of America had survived?</a:t>
            </a:r>
            <a:r>
              <a:rPr lang="en-US" dirty="0" smtClean="0">
                <a:latin typeface="Bodoni MT" pitchFamily="18" charset="0"/>
              </a:rPr>
              <a:t> </a:t>
            </a:r>
          </a:p>
          <a:p>
            <a:endParaRPr lang="en-US" dirty="0">
              <a:latin typeface="Bodoni MT" pitchFamily="18" charset="0"/>
            </a:endParaRPr>
          </a:p>
          <a:p>
            <a:r>
              <a:rPr lang="en-US" dirty="0" smtClean="0">
                <a:latin typeface="Bodoni MT" pitchFamily="18" charset="0"/>
              </a:rPr>
              <a:t>The enslaved population of the South would certainly have been used in coal mines, steel mills, and railroad construction – as it had been before the war started.  During the war, the roles of slaves expanded dramatically. </a:t>
            </a:r>
          </a:p>
          <a:p>
            <a:r>
              <a:rPr lang="en-US" dirty="0" smtClean="0">
                <a:latin typeface="Bodoni MT" pitchFamily="18" charset="0"/>
              </a:rPr>
              <a:t>The survival of an industrialized state based on slavery would have been contrary to all of the momentum towards greater individual rights and representation in government which had advanced over the past two hundred years or so of world history.</a:t>
            </a:r>
            <a:endParaRPr lang="en-US" dirty="0">
              <a:latin typeface="Bodoni MT" pitchFamily="18" charset="0"/>
            </a:endParaRPr>
          </a:p>
        </p:txBody>
      </p:sp>
    </p:spTree>
    <p:extLst>
      <p:ext uri="{BB962C8B-B14F-4D97-AF65-F5344CB8AC3E}">
        <p14:creationId xmlns:p14="http://schemas.microsoft.com/office/powerpoint/2010/main" val="8251354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A Global Audience for the Civil War</a:t>
            </a:r>
            <a:endParaRPr lang="en-US" dirty="0">
              <a:solidFill>
                <a:schemeClr val="tx1"/>
              </a:solidFill>
            </a:endParaRPr>
          </a:p>
        </p:txBody>
      </p:sp>
      <p:sp>
        <p:nvSpPr>
          <p:cNvPr id="4" name="Content Placeholder 3"/>
          <p:cNvSpPr>
            <a:spLocks noGrp="1"/>
          </p:cNvSpPr>
          <p:nvPr>
            <p:ph sz="half" idx="1"/>
          </p:nvPr>
        </p:nvSpPr>
        <p:spPr/>
        <p:txBody>
          <a:bodyPr>
            <a:normAutofit fontScale="92500" lnSpcReduction="10000"/>
          </a:bodyPr>
          <a:lstStyle/>
          <a:p>
            <a:r>
              <a:rPr lang="en-US" dirty="0" smtClean="0">
                <a:latin typeface="Bodoni MT" pitchFamily="18" charset="0"/>
              </a:rPr>
              <a:t>Although we think of the Civil War as a domestic matter, European nations and a global audience evaluated the United States based on the war.  The destruction of slavery – as an economic issue and as a moral one – was extraordinarily important to the world.</a:t>
            </a:r>
            <a:endParaRPr lang="en-US" dirty="0">
              <a:latin typeface="Bodoni MT" pitchFamily="18" charset="0"/>
            </a:endParaRPr>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343400" y="1897779"/>
            <a:ext cx="4572000" cy="3930804"/>
          </a:xfrm>
        </p:spPr>
      </p:pic>
    </p:spTree>
    <p:extLst>
      <p:ext uri="{BB962C8B-B14F-4D97-AF65-F5344CB8AC3E}">
        <p14:creationId xmlns:p14="http://schemas.microsoft.com/office/powerpoint/2010/main" val="9112814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Ambitious Goals, Inadequate Resolve</a:t>
            </a:r>
            <a:endParaRPr lang="en-US" dirty="0"/>
          </a:p>
        </p:txBody>
      </p:sp>
      <p:sp>
        <p:nvSpPr>
          <p:cNvPr id="4" name="Content Placeholder 3"/>
          <p:cNvSpPr>
            <a:spLocks noGrp="1"/>
          </p:cNvSpPr>
          <p:nvPr>
            <p:ph sz="half" idx="1"/>
          </p:nvPr>
        </p:nvSpPr>
        <p:spPr>
          <a:xfrm>
            <a:off x="457200" y="1600200"/>
            <a:ext cx="2895600" cy="4525963"/>
          </a:xfrm>
        </p:spPr>
        <p:txBody>
          <a:bodyPr>
            <a:normAutofit fontScale="62500" lnSpcReduction="20000"/>
          </a:bodyPr>
          <a:lstStyle/>
          <a:p>
            <a:r>
              <a:rPr lang="en-US" dirty="0" smtClean="0">
                <a:latin typeface="Bodoni MT" pitchFamily="18" charset="0"/>
              </a:rPr>
              <a:t>The goals of the Reconstruction to create freedom for the newly emancipated African American population were large.  Property rights, citizenship, dignity, and equality before the law.  The Radical Republicans directing the Reconstruction advocated for immediate social and economic equality for African-Americans.  Indeed, many African-American legislators and leaders participated in the process.</a:t>
            </a:r>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429000" y="1828800"/>
            <a:ext cx="5305062" cy="4191000"/>
          </a:xfrm>
        </p:spPr>
      </p:pic>
    </p:spTree>
    <p:extLst>
      <p:ext uri="{BB962C8B-B14F-4D97-AF65-F5344CB8AC3E}">
        <p14:creationId xmlns:p14="http://schemas.microsoft.com/office/powerpoint/2010/main" val="27471334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Accomplishments of Radical Reconstruction</a:t>
            </a:r>
            <a:endParaRPr lang="en-US" dirty="0"/>
          </a:p>
        </p:txBody>
      </p:sp>
      <p:sp>
        <p:nvSpPr>
          <p:cNvPr id="6" name="Content Placeholder 5"/>
          <p:cNvSpPr>
            <a:spLocks noGrp="1"/>
          </p:cNvSpPr>
          <p:nvPr>
            <p:ph idx="1"/>
          </p:nvPr>
        </p:nvSpPr>
        <p:spPr/>
        <p:txBody>
          <a:bodyPr>
            <a:normAutofit fontScale="85000" lnSpcReduction="20000"/>
          </a:bodyPr>
          <a:lstStyle/>
          <a:p>
            <a:r>
              <a:rPr lang="en-US" b="1" dirty="0" smtClean="0">
                <a:latin typeface="Bodoni MT" pitchFamily="18" charset="0"/>
              </a:rPr>
              <a:t>The Freedman’s Bureau Established </a:t>
            </a:r>
            <a:r>
              <a:rPr lang="en-US" dirty="0" smtClean="0">
                <a:latin typeface="Bodoni MT" pitchFamily="18" charset="0"/>
              </a:rPr>
              <a:t>– the Freedman’s Bureau not only provided formerly enslaved persons with food and shelter, it also helped to negotiate wages as the economy changed over from a slave system to a free labor market.</a:t>
            </a:r>
          </a:p>
          <a:p>
            <a:endParaRPr lang="en-US" dirty="0">
              <a:latin typeface="Bodoni MT" pitchFamily="18" charset="0"/>
            </a:endParaRPr>
          </a:p>
          <a:p>
            <a:r>
              <a:rPr lang="en-US" b="1" dirty="0" smtClean="0">
                <a:latin typeface="Bodoni MT" pitchFamily="18" charset="0"/>
              </a:rPr>
              <a:t>The 13</a:t>
            </a:r>
            <a:r>
              <a:rPr lang="en-US" b="1" baseline="30000" dirty="0" smtClean="0">
                <a:latin typeface="Bodoni MT" pitchFamily="18" charset="0"/>
              </a:rPr>
              <a:t>th</a:t>
            </a:r>
            <a:r>
              <a:rPr lang="en-US" b="1" dirty="0" smtClean="0">
                <a:latin typeface="Bodoni MT" pitchFamily="18" charset="0"/>
              </a:rPr>
              <a:t> Amendment </a:t>
            </a:r>
            <a:r>
              <a:rPr lang="en-US" dirty="0" smtClean="0">
                <a:latin typeface="Bodoni MT" pitchFamily="18" charset="0"/>
              </a:rPr>
              <a:t>– ended slavery in the United States.</a:t>
            </a:r>
          </a:p>
          <a:p>
            <a:endParaRPr lang="en-US" dirty="0">
              <a:latin typeface="Bodoni MT" pitchFamily="18" charset="0"/>
            </a:endParaRPr>
          </a:p>
          <a:p>
            <a:r>
              <a:rPr lang="en-US" b="1" dirty="0" smtClean="0">
                <a:latin typeface="Bodoni MT" pitchFamily="18" charset="0"/>
              </a:rPr>
              <a:t>The Civil Rights Act of 1866 </a:t>
            </a:r>
            <a:r>
              <a:rPr lang="en-US" dirty="0" smtClean="0">
                <a:latin typeface="Bodoni MT" pitchFamily="18" charset="0"/>
              </a:rPr>
              <a:t>– redefined citizenship as a national identity,  asserting the power of the national government over the states.</a:t>
            </a:r>
          </a:p>
          <a:p>
            <a:endParaRPr lang="en-US" dirty="0">
              <a:latin typeface="Bodoni MT" pitchFamily="18" charset="0"/>
            </a:endParaRPr>
          </a:p>
          <a:p>
            <a:r>
              <a:rPr lang="en-US" b="1" dirty="0" smtClean="0">
                <a:latin typeface="Bodoni MT" pitchFamily="18" charset="0"/>
              </a:rPr>
              <a:t>The 14</a:t>
            </a:r>
            <a:r>
              <a:rPr lang="en-US" b="1" baseline="30000" dirty="0" smtClean="0">
                <a:latin typeface="Bodoni MT" pitchFamily="18" charset="0"/>
              </a:rPr>
              <a:t>th</a:t>
            </a:r>
            <a:r>
              <a:rPr lang="en-US" b="1" dirty="0" smtClean="0">
                <a:latin typeface="Bodoni MT" pitchFamily="18" charset="0"/>
              </a:rPr>
              <a:t> Amendment </a:t>
            </a:r>
            <a:r>
              <a:rPr lang="en-US" dirty="0" smtClean="0">
                <a:latin typeface="Bodoni MT" pitchFamily="18" charset="0"/>
              </a:rPr>
              <a:t>– provided citizenship rights to everyone born in the United States – including African-Americans born into slavery.  The only exception was Native Americans. </a:t>
            </a:r>
          </a:p>
          <a:p>
            <a:endParaRPr lang="en-US" dirty="0">
              <a:latin typeface="Bodoni MT" pitchFamily="18" charset="0"/>
            </a:endParaRPr>
          </a:p>
          <a:p>
            <a:r>
              <a:rPr lang="en-US" b="1" dirty="0" smtClean="0">
                <a:latin typeface="Bodoni MT" pitchFamily="18" charset="0"/>
              </a:rPr>
              <a:t>The 15</a:t>
            </a:r>
            <a:r>
              <a:rPr lang="en-US" b="1" baseline="30000" dirty="0" smtClean="0">
                <a:latin typeface="Bodoni MT" pitchFamily="18" charset="0"/>
              </a:rPr>
              <a:t>th</a:t>
            </a:r>
            <a:r>
              <a:rPr lang="en-US" b="1" dirty="0" smtClean="0">
                <a:latin typeface="Bodoni MT" pitchFamily="18" charset="0"/>
              </a:rPr>
              <a:t> Amendment </a:t>
            </a:r>
            <a:r>
              <a:rPr lang="en-US" dirty="0" smtClean="0">
                <a:latin typeface="Bodoni MT" pitchFamily="18" charset="0"/>
              </a:rPr>
              <a:t>– gave African-American men the right to vote in national elections.</a:t>
            </a:r>
            <a:endParaRPr lang="en-US" dirty="0">
              <a:latin typeface="Bodoni MT" pitchFamily="18" charset="0"/>
            </a:endParaRPr>
          </a:p>
        </p:txBody>
      </p:sp>
    </p:spTree>
    <p:extLst>
      <p:ext uri="{BB962C8B-B14F-4D97-AF65-F5344CB8AC3E}">
        <p14:creationId xmlns:p14="http://schemas.microsoft.com/office/powerpoint/2010/main" val="16063092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14400"/>
          </a:xfrm>
        </p:spPr>
        <p:txBody>
          <a:bodyPr>
            <a:noAutofit/>
          </a:bodyPr>
          <a:lstStyle/>
          <a:p>
            <a:r>
              <a:rPr lang="en-US" sz="4400" dirty="0" smtClean="0">
                <a:solidFill>
                  <a:schemeClr val="tx1"/>
                </a:solidFill>
              </a:rPr>
              <a:t>Undermining the Reconstruction – Southern Resistance to Reconstruction</a:t>
            </a:r>
            <a:endParaRPr lang="en-US" sz="4400" dirty="0">
              <a:solidFill>
                <a:schemeClr val="tx1"/>
              </a:solidFill>
            </a:endParaRPr>
          </a:p>
        </p:txBody>
      </p:sp>
      <p:sp>
        <p:nvSpPr>
          <p:cNvPr id="3" name="Content Placeholder 2"/>
          <p:cNvSpPr>
            <a:spLocks noGrp="1"/>
          </p:cNvSpPr>
          <p:nvPr>
            <p:ph idx="1"/>
          </p:nvPr>
        </p:nvSpPr>
        <p:spPr/>
        <p:txBody>
          <a:bodyPr>
            <a:normAutofit lnSpcReduction="10000"/>
          </a:bodyPr>
          <a:lstStyle/>
          <a:p>
            <a:r>
              <a:rPr lang="en-US" dirty="0" smtClean="0">
                <a:latin typeface="Bodoni MT" pitchFamily="18" charset="0"/>
              </a:rPr>
              <a:t>Black Codes were passed in Southern States to prevent African-Americans from autonomy of movement, residence, or employment. </a:t>
            </a:r>
          </a:p>
          <a:p>
            <a:r>
              <a:rPr lang="en-US" dirty="0" smtClean="0">
                <a:latin typeface="Bodoni MT" pitchFamily="18" charset="0"/>
              </a:rPr>
              <a:t>Fines and imprisonment imposed on African-Americans during the Reconstruction, allowing Southern whites to arbitrarily imprison the formerly enslaved – and forcing them to work long hours on plantations or in mines to pay off unfair fines. </a:t>
            </a:r>
          </a:p>
          <a:p>
            <a:r>
              <a:rPr lang="en-US" dirty="0" smtClean="0">
                <a:latin typeface="Bodoni MT" pitchFamily="18" charset="0"/>
              </a:rPr>
              <a:t>Violent hate groups like the Ku Klux Klan administered vigilante justice in murderous night rides intended to frighten and terrorize African-Americans and their Republican supporters. </a:t>
            </a:r>
          </a:p>
        </p:txBody>
      </p:sp>
    </p:spTree>
    <p:extLst>
      <p:ext uri="{BB962C8B-B14F-4D97-AF65-F5344CB8AC3E}">
        <p14:creationId xmlns:p14="http://schemas.microsoft.com/office/powerpoint/2010/main" val="4350989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The Contrived Legacy of Reconstruction</a:t>
            </a:r>
            <a:endParaRPr lang="en-US" dirty="0">
              <a:solidFill>
                <a:schemeClr val="tx1"/>
              </a:solidFill>
            </a:endParaRPr>
          </a:p>
        </p:txBody>
      </p:sp>
      <p:sp>
        <p:nvSpPr>
          <p:cNvPr id="3" name="Content Placeholder 2"/>
          <p:cNvSpPr>
            <a:spLocks noGrp="1"/>
          </p:cNvSpPr>
          <p:nvPr>
            <p:ph idx="1"/>
          </p:nvPr>
        </p:nvSpPr>
        <p:spPr/>
        <p:txBody>
          <a:bodyPr>
            <a:normAutofit fontScale="92500" lnSpcReduction="20000"/>
          </a:bodyPr>
          <a:lstStyle/>
          <a:p>
            <a:r>
              <a:rPr lang="en-US" dirty="0" smtClean="0">
                <a:latin typeface="Bodoni MT" pitchFamily="18" charset="0"/>
              </a:rPr>
              <a:t>African-Americans were not allowed to serve on juries or allowed access to an objective justice system.</a:t>
            </a:r>
          </a:p>
          <a:p>
            <a:endParaRPr lang="en-US" dirty="0" smtClean="0">
              <a:latin typeface="Bodoni MT" pitchFamily="18" charset="0"/>
            </a:endParaRPr>
          </a:p>
          <a:p>
            <a:r>
              <a:rPr lang="en-US" dirty="0" smtClean="0">
                <a:latin typeface="Bodoni MT" pitchFamily="18" charset="0"/>
              </a:rPr>
              <a:t>African-Americans had little access to land ownership and were frequently manipulated in contracted labor – preventing them from obtaining economic justice.</a:t>
            </a:r>
          </a:p>
          <a:p>
            <a:pPr marL="0" indent="0">
              <a:buNone/>
            </a:pPr>
            <a:endParaRPr lang="en-US" dirty="0" smtClean="0">
              <a:latin typeface="Bodoni MT" pitchFamily="18" charset="0"/>
            </a:endParaRPr>
          </a:p>
          <a:p>
            <a:r>
              <a:rPr lang="en-US" dirty="0" smtClean="0">
                <a:latin typeface="Bodoni MT" pitchFamily="18" charset="0"/>
              </a:rPr>
              <a:t>Southerners managed to create a false storyline – that they had been humiliated by the Union and forced to endure subjugation to not only the soldiers but also their African-American neighbors.</a:t>
            </a:r>
          </a:p>
          <a:p>
            <a:pPr marL="0" indent="0">
              <a:buNone/>
            </a:pPr>
            <a:endParaRPr lang="en-US" dirty="0" smtClean="0">
              <a:latin typeface="Bodoni MT" pitchFamily="18" charset="0"/>
            </a:endParaRPr>
          </a:p>
          <a:p>
            <a:r>
              <a:rPr lang="en-US" dirty="0" smtClean="0">
                <a:latin typeface="Bodoni MT" pitchFamily="18" charset="0"/>
              </a:rPr>
              <a:t>Films like </a:t>
            </a:r>
            <a:r>
              <a:rPr lang="en-US" i="1" dirty="0" smtClean="0">
                <a:latin typeface="Bodoni MT" pitchFamily="18" charset="0"/>
              </a:rPr>
              <a:t>The Birth of a Nation </a:t>
            </a:r>
            <a:r>
              <a:rPr lang="en-US" dirty="0" smtClean="0">
                <a:latin typeface="Bodoni MT" pitchFamily="18" charset="0"/>
              </a:rPr>
              <a:t>(1915) and the revisionist </a:t>
            </a:r>
            <a:r>
              <a:rPr lang="en-US" i="1" dirty="0" smtClean="0">
                <a:latin typeface="Bodoni MT" pitchFamily="18" charset="0"/>
              </a:rPr>
              <a:t>Gone With the Wind</a:t>
            </a:r>
            <a:r>
              <a:rPr lang="en-US" dirty="0" smtClean="0">
                <a:latin typeface="Bodoni MT" pitchFamily="18" charset="0"/>
              </a:rPr>
              <a:t> (1939) condemned the Reconstruction as a social experiment gone too far – a mistake in judgment due to the over exuberance of Radical Republican leaders. </a:t>
            </a:r>
            <a:endParaRPr lang="en-US" dirty="0">
              <a:latin typeface="Bodoni MT" pitchFamily="18" charset="0"/>
            </a:endParaRPr>
          </a:p>
        </p:txBody>
      </p:sp>
    </p:spTree>
    <p:extLst>
      <p:ext uri="{BB962C8B-B14F-4D97-AF65-F5344CB8AC3E}">
        <p14:creationId xmlns:p14="http://schemas.microsoft.com/office/powerpoint/2010/main" val="40719374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The New South</a:t>
            </a:r>
            <a:endParaRPr lang="en-US" dirty="0">
              <a:solidFill>
                <a:schemeClr val="tx1"/>
              </a:solidFill>
            </a:endParaRPr>
          </a:p>
        </p:txBody>
      </p:sp>
      <p:sp>
        <p:nvSpPr>
          <p:cNvPr id="4" name="Content Placeholder 3"/>
          <p:cNvSpPr>
            <a:spLocks noGrp="1"/>
          </p:cNvSpPr>
          <p:nvPr>
            <p:ph sz="half" idx="1"/>
          </p:nvPr>
        </p:nvSpPr>
        <p:spPr>
          <a:xfrm>
            <a:off x="304800" y="1600200"/>
            <a:ext cx="4191000" cy="4953000"/>
          </a:xfrm>
        </p:spPr>
        <p:txBody>
          <a:bodyPr>
            <a:normAutofit fontScale="77500" lnSpcReduction="20000"/>
          </a:bodyPr>
          <a:lstStyle/>
          <a:p>
            <a:r>
              <a:rPr lang="en-US" dirty="0" smtClean="0">
                <a:latin typeface="Bodoni MT" pitchFamily="18" charset="0"/>
              </a:rPr>
              <a:t>As Southerners began to transform their economy into a more productive and industrial system, African-Americans were excluded from the most profitable aspects of the recovery.  After the Compromise of 1877, Southerners saw Union soldiers removed from their states, and resumed the system of racism and segregation which had prevailed previously.  In some ways, the circumstances African-Americans lived in resembled the servitude of enslavement. </a:t>
            </a:r>
            <a:endParaRPr lang="en-US" dirty="0">
              <a:latin typeface="Bodoni MT" pitchFamily="18" charset="0"/>
            </a:endParaRPr>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800600" y="1676400"/>
            <a:ext cx="4039023" cy="4419600"/>
          </a:xfrm>
        </p:spPr>
      </p:pic>
    </p:spTree>
    <p:extLst>
      <p:ext uri="{BB962C8B-B14F-4D97-AF65-F5344CB8AC3E}">
        <p14:creationId xmlns:p14="http://schemas.microsoft.com/office/powerpoint/2010/main" val="4318055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The “Jim Crow” South and Apartheid</a:t>
            </a:r>
            <a:endParaRPr lang="en-US" dirty="0">
              <a:solidFill>
                <a:schemeClr val="tx1"/>
              </a:solidFill>
            </a:endParaRPr>
          </a:p>
        </p:txBody>
      </p:sp>
      <p:sp>
        <p:nvSpPr>
          <p:cNvPr id="3" name="Content Placeholder 2"/>
          <p:cNvSpPr>
            <a:spLocks noGrp="1"/>
          </p:cNvSpPr>
          <p:nvPr>
            <p:ph sz="half" idx="1"/>
          </p:nvPr>
        </p:nvSpPr>
        <p:spPr>
          <a:xfrm>
            <a:off x="152400" y="1600200"/>
            <a:ext cx="3352800" cy="5181600"/>
          </a:xfrm>
        </p:spPr>
        <p:txBody>
          <a:bodyPr>
            <a:normAutofit fontScale="77500" lnSpcReduction="20000"/>
          </a:bodyPr>
          <a:lstStyle/>
          <a:p>
            <a:r>
              <a:rPr lang="en-US" dirty="0" smtClean="0">
                <a:latin typeface="Bodoni MT" pitchFamily="18" charset="0"/>
              </a:rPr>
              <a:t>The systematic exclusion of African-Americans from economic prosperity was  a model for other segregated systems in other nations – South African apartheid being the longest lasting model.  There, the system of white supremacist rule extended into the 1990s – until Nelson Mandela led a peaceful revolution to create a representative democracy. </a:t>
            </a:r>
            <a:endParaRPr lang="en-US" dirty="0">
              <a:latin typeface="Bodoni MT" pitchFamily="18" charset="0"/>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429000" y="2019300"/>
            <a:ext cx="5257800" cy="3505200"/>
          </a:xfrm>
        </p:spPr>
      </p:pic>
    </p:spTree>
    <p:extLst>
      <p:ext uri="{BB962C8B-B14F-4D97-AF65-F5344CB8AC3E}">
        <p14:creationId xmlns:p14="http://schemas.microsoft.com/office/powerpoint/2010/main" val="22899944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American Imperialism – Coincidence? </a:t>
            </a:r>
            <a:endParaRPr lang="en-US" dirty="0">
              <a:solidFill>
                <a:schemeClr val="tx1"/>
              </a:solidFill>
            </a:endParaRPr>
          </a:p>
        </p:txBody>
      </p:sp>
      <p:sp>
        <p:nvSpPr>
          <p:cNvPr id="3" name="Content Placeholder 2"/>
          <p:cNvSpPr>
            <a:spLocks noGrp="1"/>
          </p:cNvSpPr>
          <p:nvPr>
            <p:ph sz="half" idx="1"/>
          </p:nvPr>
        </p:nvSpPr>
        <p:spPr/>
        <p:txBody>
          <a:bodyPr>
            <a:normAutofit fontScale="62500" lnSpcReduction="20000"/>
          </a:bodyPr>
          <a:lstStyle/>
          <a:p>
            <a:r>
              <a:rPr lang="en-US" dirty="0" smtClean="0">
                <a:latin typeface="Bodoni MT" pitchFamily="18" charset="0"/>
              </a:rPr>
              <a:t>At the same time as Reconstruction, Americans began to project their influence into the Pacific and the world of Imperialism.  Alaska was acquired, and missionaries ramped up the their work in the Pacific.  Focus on the West prompted American settler to begin assimilation efforts on Native Americans as well, teaching a “dying race” about private property, Christianity, and the virtues of American citizenship.  In short, part of the lesson learned from Reconstruction was that it was the duty of all white Americans – in the North and the South, to raise up – or “civilize” – non-Europeans everywhere.  </a:t>
            </a:r>
            <a:endParaRPr lang="en-US" dirty="0">
              <a:latin typeface="Bodoni MT" pitchFamily="18" charset="0"/>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756642" y="1600200"/>
            <a:ext cx="3821715" cy="4525963"/>
          </a:xfrm>
        </p:spPr>
      </p:pic>
    </p:spTree>
    <p:extLst>
      <p:ext uri="{BB962C8B-B14F-4D97-AF65-F5344CB8AC3E}">
        <p14:creationId xmlns:p14="http://schemas.microsoft.com/office/powerpoint/2010/main" val="38261288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Many Americans Felt Entitled to Conquest</a:t>
            </a:r>
            <a:endParaRPr lang="en-US" dirty="0">
              <a:solidFill>
                <a:schemeClr val="tx1"/>
              </a:solidFill>
            </a:endParaRPr>
          </a:p>
        </p:txBody>
      </p:sp>
      <p:sp>
        <p:nvSpPr>
          <p:cNvPr id="3" name="Content Placeholder 2"/>
          <p:cNvSpPr>
            <a:spLocks noGrp="1"/>
          </p:cNvSpPr>
          <p:nvPr>
            <p:ph sz="half" idx="1"/>
          </p:nvPr>
        </p:nvSpPr>
        <p:spPr>
          <a:xfrm>
            <a:off x="76200" y="1600200"/>
            <a:ext cx="3581400" cy="5181600"/>
          </a:xfrm>
        </p:spPr>
        <p:txBody>
          <a:bodyPr>
            <a:normAutofit fontScale="62500" lnSpcReduction="20000"/>
          </a:bodyPr>
          <a:lstStyle/>
          <a:p>
            <a:r>
              <a:rPr lang="en-US" dirty="0" smtClean="0">
                <a:latin typeface="Bodoni MT" pitchFamily="18" charset="0"/>
              </a:rPr>
              <a:t>Military strategy like Alfred Thayer Mahan’s </a:t>
            </a:r>
            <a:r>
              <a:rPr lang="en-US" i="1" u="sng" dirty="0" smtClean="0">
                <a:latin typeface="Bodoni MT" pitchFamily="18" charset="0"/>
              </a:rPr>
              <a:t>The Influence of Sea Power Upon History</a:t>
            </a:r>
            <a:r>
              <a:rPr lang="en-US" dirty="0" smtClean="0">
                <a:latin typeface="Bodoni MT" pitchFamily="18" charset="0"/>
              </a:rPr>
              <a:t>, business interests, missionaries, and proponents of rigid racial hierarchies and ideologies – there was certainly no real science behind the theories – all agreed that American conquest of foreign nations would </a:t>
            </a:r>
            <a:r>
              <a:rPr lang="en-US" u="sng" dirty="0" smtClean="0">
                <a:latin typeface="Bodoni MT" pitchFamily="18" charset="0"/>
              </a:rPr>
              <a:t>benefit the conquered</a:t>
            </a:r>
            <a:r>
              <a:rPr lang="en-US" dirty="0" smtClean="0">
                <a:latin typeface="Bodoni MT" pitchFamily="18" charset="0"/>
              </a:rPr>
              <a:t>.  </a:t>
            </a:r>
          </a:p>
          <a:p>
            <a:endParaRPr lang="en-US" dirty="0" smtClean="0">
              <a:latin typeface="Bodoni MT" pitchFamily="18" charset="0"/>
            </a:endParaRPr>
          </a:p>
          <a:p>
            <a:r>
              <a:rPr lang="en-US" dirty="0" smtClean="0">
                <a:latin typeface="Bodoni MT" pitchFamily="18" charset="0"/>
              </a:rPr>
              <a:t>Consider Hawaii, Guam, the Philippines, Panama, Cuba, the reservation policy for Native Americans, and any number of other military or economic policies to promote an American Sphere of Influence in the world. </a:t>
            </a:r>
            <a:endParaRPr lang="en-US" dirty="0">
              <a:latin typeface="Bodoni MT" pitchFamily="18" charset="0"/>
            </a:endParaRPr>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3505200" y="1676400"/>
            <a:ext cx="5319110" cy="3076781"/>
          </a:xfrm>
        </p:spPr>
      </p:pic>
      <p:sp>
        <p:nvSpPr>
          <p:cNvPr id="6" name="Rounded Rectangle 5"/>
          <p:cNvSpPr/>
          <p:nvPr/>
        </p:nvSpPr>
        <p:spPr>
          <a:xfrm>
            <a:off x="3810000" y="5029200"/>
            <a:ext cx="4876800" cy="76200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800" dirty="0" smtClean="0">
                <a:latin typeface="Bodoni MT" pitchFamily="18" charset="0"/>
              </a:rPr>
              <a:t>“The White Man’s Burden”</a:t>
            </a:r>
            <a:endParaRPr lang="en-US" sz="2800" dirty="0">
              <a:latin typeface="Bodoni MT" pitchFamily="18" charset="0"/>
            </a:endParaRPr>
          </a:p>
        </p:txBody>
      </p:sp>
    </p:spTree>
    <p:extLst>
      <p:ext uri="{BB962C8B-B14F-4D97-AF65-F5344CB8AC3E}">
        <p14:creationId xmlns:p14="http://schemas.microsoft.com/office/powerpoint/2010/main" val="11665589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Industrialization and Economic Might</a:t>
            </a:r>
            <a:endParaRPr lang="en-US" dirty="0"/>
          </a:p>
        </p:txBody>
      </p:sp>
      <p:sp>
        <p:nvSpPr>
          <p:cNvPr id="6" name="Content Placeholder 5"/>
          <p:cNvSpPr>
            <a:spLocks noGrp="1"/>
          </p:cNvSpPr>
          <p:nvPr>
            <p:ph idx="1"/>
          </p:nvPr>
        </p:nvSpPr>
        <p:spPr>
          <a:xfrm>
            <a:off x="228600" y="1600200"/>
            <a:ext cx="8686800" cy="5059363"/>
          </a:xfrm>
        </p:spPr>
        <p:txBody>
          <a:bodyPr>
            <a:normAutofit/>
          </a:bodyPr>
          <a:lstStyle/>
          <a:p>
            <a:r>
              <a:rPr lang="en-US" dirty="0" smtClean="0">
                <a:latin typeface="Bodoni MT" pitchFamily="18" charset="0"/>
              </a:rPr>
              <a:t>The railroad networks created an interdependent economy.</a:t>
            </a:r>
          </a:p>
          <a:p>
            <a:r>
              <a:rPr lang="en-US" dirty="0" smtClean="0">
                <a:latin typeface="Bodoni MT" pitchFamily="18" charset="0"/>
              </a:rPr>
              <a:t>Financial systems provided capital to invest in innovative technology and communication inventions. </a:t>
            </a:r>
          </a:p>
          <a:p>
            <a:r>
              <a:rPr lang="en-US" dirty="0" smtClean="0">
                <a:latin typeface="Bodoni MT" pitchFamily="18" charset="0"/>
              </a:rPr>
              <a:t>Urbanization was spurred on by mechanization, cheap immigrant labor, and improvements in transportation and communication. </a:t>
            </a:r>
          </a:p>
          <a:p>
            <a:r>
              <a:rPr lang="en-US" dirty="0" smtClean="0">
                <a:latin typeface="Bodoni MT" pitchFamily="18" charset="0"/>
              </a:rPr>
              <a:t>Westward expansion and steady population growth secured American claims to the West.</a:t>
            </a:r>
          </a:p>
          <a:p>
            <a:r>
              <a:rPr lang="en-US" dirty="0" smtClean="0">
                <a:latin typeface="Bodoni MT" pitchFamily="18" charset="0"/>
              </a:rPr>
              <a:t>Mining, fuel production, and the efficient use of natural resources strengthened economic gains. </a:t>
            </a:r>
          </a:p>
          <a:p>
            <a:r>
              <a:rPr lang="en-US" dirty="0" smtClean="0">
                <a:latin typeface="Bodoni MT" pitchFamily="18" charset="0"/>
              </a:rPr>
              <a:t>Corporations were strengthened and became more productive – expanding their reach into international markets. </a:t>
            </a:r>
            <a:endParaRPr lang="en-US" dirty="0">
              <a:latin typeface="Bodoni MT" pitchFamily="18" charset="0"/>
            </a:endParaRPr>
          </a:p>
        </p:txBody>
      </p:sp>
    </p:spTree>
    <p:extLst>
      <p:ext uri="{BB962C8B-B14F-4D97-AF65-F5344CB8AC3E}">
        <p14:creationId xmlns:p14="http://schemas.microsoft.com/office/powerpoint/2010/main" val="4125994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Westward Expansion</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43000" y="1646219"/>
            <a:ext cx="6400800" cy="4774997"/>
          </a:xfrm>
        </p:spPr>
      </p:pic>
    </p:spTree>
    <p:extLst>
      <p:ext uri="{BB962C8B-B14F-4D97-AF65-F5344CB8AC3E}">
        <p14:creationId xmlns:p14="http://schemas.microsoft.com/office/powerpoint/2010/main" val="27555391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solidFill>
              </a:rPr>
              <a:t>Competing Visions of the Future</a:t>
            </a:r>
            <a:endParaRPr lang="en-US" dirty="0">
              <a:solidFill>
                <a:schemeClr val="tx1"/>
              </a:solidFill>
            </a:endParaRPr>
          </a:p>
        </p:txBody>
      </p:sp>
      <p:sp>
        <p:nvSpPr>
          <p:cNvPr id="6" name="Text Placeholder 5"/>
          <p:cNvSpPr>
            <a:spLocks noGrp="1"/>
          </p:cNvSpPr>
          <p:nvPr>
            <p:ph type="body" idx="1"/>
          </p:nvPr>
        </p:nvSpPr>
        <p:spPr/>
        <p:txBody>
          <a:bodyPr>
            <a:normAutofit fontScale="92500" lnSpcReduction="20000"/>
          </a:bodyPr>
          <a:lstStyle/>
          <a:p>
            <a:r>
              <a:rPr lang="en-US" dirty="0" smtClean="0">
                <a:latin typeface="Bodoni MT" pitchFamily="18" charset="0"/>
              </a:rPr>
              <a:t>Lincoln’s Views on the Future of Democracy </a:t>
            </a:r>
            <a:endParaRPr lang="en-US" dirty="0">
              <a:latin typeface="Bodoni MT" pitchFamily="18" charset="0"/>
            </a:endParaRPr>
          </a:p>
        </p:txBody>
      </p:sp>
      <p:sp>
        <p:nvSpPr>
          <p:cNvPr id="7" name="Content Placeholder 6"/>
          <p:cNvSpPr>
            <a:spLocks noGrp="1"/>
          </p:cNvSpPr>
          <p:nvPr>
            <p:ph sz="half" idx="2"/>
          </p:nvPr>
        </p:nvSpPr>
        <p:spPr/>
        <p:txBody>
          <a:bodyPr>
            <a:normAutofit fontScale="92500" lnSpcReduction="20000"/>
          </a:bodyPr>
          <a:lstStyle/>
          <a:p>
            <a:r>
              <a:rPr lang="en-US" dirty="0" smtClean="0">
                <a:latin typeface="Bodoni MT" pitchFamily="18" charset="0"/>
              </a:rPr>
              <a:t>To Lincoln, the notion of secession was anathema to a functioning democracy.  Secession brought into doubt whether or not “a constitutional republic, or a democracy… can, or cannot, maintain its territorial integrity.”  In other words, if the South could secede, then why wouldn’t the West – or the far West?  Originally, the war was fought to address this issue exclusively.</a:t>
            </a:r>
            <a:endParaRPr lang="en-US" dirty="0">
              <a:latin typeface="Bodoni MT" pitchFamily="18" charset="0"/>
            </a:endParaRPr>
          </a:p>
        </p:txBody>
      </p:sp>
      <p:sp>
        <p:nvSpPr>
          <p:cNvPr id="8" name="Text Placeholder 7"/>
          <p:cNvSpPr>
            <a:spLocks noGrp="1"/>
          </p:cNvSpPr>
          <p:nvPr>
            <p:ph type="body" sz="quarter" idx="3"/>
          </p:nvPr>
        </p:nvSpPr>
        <p:spPr/>
        <p:txBody>
          <a:bodyPr>
            <a:normAutofit fontScale="92500" lnSpcReduction="20000"/>
          </a:bodyPr>
          <a:lstStyle/>
          <a:p>
            <a:r>
              <a:rPr lang="en-US" dirty="0" smtClean="0">
                <a:latin typeface="Bodoni MT" pitchFamily="18" charset="0"/>
              </a:rPr>
              <a:t>The Southern Argument for Self-Determination</a:t>
            </a:r>
            <a:endParaRPr lang="en-US" dirty="0">
              <a:latin typeface="Bodoni MT" pitchFamily="18" charset="0"/>
            </a:endParaRPr>
          </a:p>
        </p:txBody>
      </p:sp>
      <p:sp>
        <p:nvSpPr>
          <p:cNvPr id="9" name="Content Placeholder 8"/>
          <p:cNvSpPr>
            <a:spLocks noGrp="1"/>
          </p:cNvSpPr>
          <p:nvPr>
            <p:ph sz="quarter" idx="4"/>
          </p:nvPr>
        </p:nvSpPr>
        <p:spPr/>
        <p:txBody>
          <a:bodyPr>
            <a:normAutofit fontScale="92500" lnSpcReduction="20000"/>
          </a:bodyPr>
          <a:lstStyle/>
          <a:p>
            <a:r>
              <a:rPr lang="en-US" dirty="0" smtClean="0">
                <a:latin typeface="Bodoni MT" pitchFamily="18" charset="0"/>
              </a:rPr>
              <a:t>The Southern answer to Lincoln’s advocacy for democracy was to plea in favor of “self-determination.”  To some extent, this was simply an extension of a longstanding states rights philosophy – which went all the way back to Anti-Federalists stalwarts.  But it is probably fair to say that it was also a convenient defense to promote the institution of slavery, too. </a:t>
            </a:r>
            <a:endParaRPr lang="en-US" dirty="0">
              <a:latin typeface="Bodoni MT" pitchFamily="18" charset="0"/>
            </a:endParaRPr>
          </a:p>
        </p:txBody>
      </p:sp>
    </p:spTree>
    <p:extLst>
      <p:ext uri="{BB962C8B-B14F-4D97-AF65-F5344CB8AC3E}">
        <p14:creationId xmlns:p14="http://schemas.microsoft.com/office/powerpoint/2010/main" val="118124953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Imperialism </a:t>
            </a:r>
            <a:endParaRPr lang="en-US" dirty="0">
              <a:solidFill>
                <a:schemeClr val="tx1"/>
              </a:solidFill>
            </a:endParaRPr>
          </a:p>
        </p:txBody>
      </p:sp>
      <p:sp>
        <p:nvSpPr>
          <p:cNvPr id="4" name="Content Placeholder 3"/>
          <p:cNvSpPr>
            <a:spLocks noGrp="1"/>
          </p:cNvSpPr>
          <p:nvPr>
            <p:ph sz="half" idx="1"/>
          </p:nvPr>
        </p:nvSpPr>
        <p:spPr>
          <a:xfrm>
            <a:off x="76200" y="1600200"/>
            <a:ext cx="4343400" cy="4876800"/>
          </a:xfrm>
        </p:spPr>
        <p:txBody>
          <a:bodyPr>
            <a:normAutofit fontScale="70000" lnSpcReduction="20000"/>
          </a:bodyPr>
          <a:lstStyle/>
          <a:p>
            <a:r>
              <a:rPr lang="en-US" dirty="0" smtClean="0">
                <a:latin typeface="Bodoni MT" pitchFamily="18" charset="0"/>
              </a:rPr>
              <a:t>During the late 1890s, the United States adopted a foreign policy of imperialist gain, acquiring Hawaii, Guam, Puerto Rico, a protectorate in Cuba, and most significantly the Philippines.  The Spanish-American War – “A Splendid Little War” according to Secretary of State John Hay – is an example of the mixed feelings Americans would feel.  Acquiring Guam, and Puerto Rico were simple enough endeavors.  However, in suppressing a revolt for independence in the Philippines, the United States would be forced to come to terms with the tragic irony of a democratic, self-governing nation using military force to subjugate colonies. </a:t>
            </a:r>
            <a:endParaRPr lang="en-US" dirty="0">
              <a:latin typeface="Bodoni MT" pitchFamily="18" charset="0"/>
            </a:endParaRPr>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648200" y="1608021"/>
            <a:ext cx="4038600" cy="4510321"/>
          </a:xfrm>
        </p:spPr>
      </p:pic>
    </p:spTree>
    <p:extLst>
      <p:ext uri="{BB962C8B-B14F-4D97-AF65-F5344CB8AC3E}">
        <p14:creationId xmlns:p14="http://schemas.microsoft.com/office/powerpoint/2010/main" val="337253739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Interpreting the Civil War as Historians</a:t>
            </a:r>
            <a:endParaRPr lang="en-US" dirty="0">
              <a:solidFill>
                <a:schemeClr val="tx1"/>
              </a:solidFill>
            </a:endParaRPr>
          </a:p>
        </p:txBody>
      </p:sp>
      <p:sp>
        <p:nvSpPr>
          <p:cNvPr id="3" name="Content Placeholder 2"/>
          <p:cNvSpPr>
            <a:spLocks noGrp="1"/>
          </p:cNvSpPr>
          <p:nvPr>
            <p:ph sz="half" idx="1"/>
          </p:nvPr>
        </p:nvSpPr>
        <p:spPr/>
        <p:txBody>
          <a:bodyPr>
            <a:normAutofit fontScale="77500" lnSpcReduction="20000"/>
          </a:bodyPr>
          <a:lstStyle/>
          <a:p>
            <a:r>
              <a:rPr lang="en-US" dirty="0" smtClean="0">
                <a:latin typeface="Bodoni MT" pitchFamily="18" charset="0"/>
              </a:rPr>
              <a:t>1920s and 1930s: The Civil War was something which could have been avoided.</a:t>
            </a:r>
          </a:p>
          <a:p>
            <a:r>
              <a:rPr lang="en-US" dirty="0" smtClean="0">
                <a:latin typeface="Bodoni MT" pitchFamily="18" charset="0"/>
              </a:rPr>
              <a:t>1940s and 1950s: The Civil War was like World War II – a conflict which destroyed tyranny and promoted democracy. </a:t>
            </a:r>
          </a:p>
          <a:p>
            <a:r>
              <a:rPr lang="en-US" dirty="0" smtClean="0">
                <a:latin typeface="Bodoni MT" pitchFamily="18" charset="0"/>
              </a:rPr>
              <a:t>2000s: The Civil War had contradictory meanings, unfulfilled hopes, and – particularly when the failed Reconstruction is factored in – many, many unintended consequences. </a:t>
            </a: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267200" y="2013857"/>
            <a:ext cx="4495800" cy="3211285"/>
          </a:xfrm>
        </p:spPr>
      </p:pic>
    </p:spTree>
    <p:extLst>
      <p:ext uri="{BB962C8B-B14F-4D97-AF65-F5344CB8AC3E}">
        <p14:creationId xmlns:p14="http://schemas.microsoft.com/office/powerpoint/2010/main" val="59414130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solidFill>
              </a:rPr>
              <a:t>The Civil War and Reconstruction</a:t>
            </a:r>
            <a:endParaRPr lang="en-US" dirty="0">
              <a:solidFill>
                <a:schemeClr val="tx1"/>
              </a:solidFill>
            </a:endParaRPr>
          </a:p>
        </p:txBody>
      </p:sp>
      <p:sp>
        <p:nvSpPr>
          <p:cNvPr id="6" name="Content Placeholder 5"/>
          <p:cNvSpPr>
            <a:spLocks noGrp="1"/>
          </p:cNvSpPr>
          <p:nvPr>
            <p:ph idx="1"/>
          </p:nvPr>
        </p:nvSpPr>
        <p:spPr/>
        <p:txBody>
          <a:bodyPr>
            <a:normAutofit lnSpcReduction="10000"/>
          </a:bodyPr>
          <a:lstStyle/>
          <a:p>
            <a:r>
              <a:rPr lang="en-US" dirty="0" smtClean="0">
                <a:latin typeface="Bodoni MT" pitchFamily="18" charset="0"/>
              </a:rPr>
              <a:t>How did the experience of the Reconstruction in the American South influence the reconstruction efforts in each of these nations? </a:t>
            </a:r>
          </a:p>
          <a:p>
            <a:endParaRPr lang="en-US" dirty="0" smtClean="0">
              <a:latin typeface="Bodoni MT" pitchFamily="18" charset="0"/>
            </a:endParaRPr>
          </a:p>
          <a:p>
            <a:pPr lvl="1"/>
            <a:r>
              <a:rPr lang="en-US" dirty="0" smtClean="0">
                <a:latin typeface="Bodoni MT" pitchFamily="18" charset="0"/>
              </a:rPr>
              <a:t>Germany following World War II</a:t>
            </a:r>
          </a:p>
          <a:p>
            <a:pPr lvl="1"/>
            <a:endParaRPr lang="en-US" dirty="0" smtClean="0">
              <a:latin typeface="Bodoni MT" pitchFamily="18" charset="0"/>
            </a:endParaRPr>
          </a:p>
          <a:p>
            <a:pPr lvl="1"/>
            <a:r>
              <a:rPr lang="en-US" dirty="0" smtClean="0">
                <a:latin typeface="Bodoni MT" pitchFamily="18" charset="0"/>
              </a:rPr>
              <a:t>Japan after World War II</a:t>
            </a:r>
          </a:p>
          <a:p>
            <a:pPr lvl="1"/>
            <a:endParaRPr lang="en-US" dirty="0" smtClean="0">
              <a:latin typeface="Bodoni MT" pitchFamily="18" charset="0"/>
            </a:endParaRPr>
          </a:p>
          <a:p>
            <a:pPr lvl="1"/>
            <a:r>
              <a:rPr lang="en-US" dirty="0" smtClean="0">
                <a:latin typeface="Bodoni MT" pitchFamily="18" charset="0"/>
              </a:rPr>
              <a:t>Iraq</a:t>
            </a:r>
          </a:p>
          <a:p>
            <a:pPr lvl="1"/>
            <a:endParaRPr lang="en-US" dirty="0" smtClean="0">
              <a:latin typeface="Bodoni MT" pitchFamily="18" charset="0"/>
            </a:endParaRPr>
          </a:p>
          <a:p>
            <a:pPr lvl="1"/>
            <a:r>
              <a:rPr lang="en-US" dirty="0" smtClean="0">
                <a:latin typeface="Bodoni MT" pitchFamily="18" charset="0"/>
              </a:rPr>
              <a:t>Afghanistan</a:t>
            </a:r>
          </a:p>
          <a:p>
            <a:pPr lvl="1"/>
            <a:endParaRPr lang="en-US" dirty="0" smtClean="0">
              <a:latin typeface="Bodoni MT" pitchFamily="18" charset="0"/>
            </a:endParaRPr>
          </a:p>
          <a:p>
            <a:pPr lvl="1"/>
            <a:r>
              <a:rPr lang="en-US" dirty="0" smtClean="0">
                <a:latin typeface="Bodoni MT" pitchFamily="18" charset="0"/>
              </a:rPr>
              <a:t>Korea</a:t>
            </a:r>
            <a:endParaRPr lang="en-US" dirty="0">
              <a:latin typeface="Bodoni MT" pitchFamily="18" charset="0"/>
            </a:endParaRPr>
          </a:p>
        </p:txBody>
      </p:sp>
    </p:spTree>
    <p:extLst>
      <p:ext uri="{BB962C8B-B14F-4D97-AF65-F5344CB8AC3E}">
        <p14:creationId xmlns:p14="http://schemas.microsoft.com/office/powerpoint/2010/main" val="30334756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Autofit/>
          </a:bodyPr>
          <a:lstStyle/>
          <a:p>
            <a:r>
              <a:rPr lang="en-US" sz="4400" dirty="0" smtClean="0">
                <a:solidFill>
                  <a:schemeClr val="tx1"/>
                </a:solidFill>
              </a:rPr>
              <a:t>Major Themes of the Civil War and Reconstruction Period</a:t>
            </a:r>
            <a:endParaRPr lang="en-US" sz="4400" dirty="0">
              <a:solidFill>
                <a:schemeClr val="tx1"/>
              </a:solidFill>
            </a:endParaRPr>
          </a:p>
        </p:txBody>
      </p:sp>
      <p:sp>
        <p:nvSpPr>
          <p:cNvPr id="8" name="Content Placeholder 7"/>
          <p:cNvSpPr>
            <a:spLocks noGrp="1"/>
          </p:cNvSpPr>
          <p:nvPr>
            <p:ph idx="1"/>
          </p:nvPr>
        </p:nvSpPr>
        <p:spPr/>
        <p:txBody>
          <a:bodyPr/>
          <a:lstStyle/>
          <a:p>
            <a:r>
              <a:rPr lang="en-US" dirty="0" smtClean="0">
                <a:latin typeface="Bodoni MT" pitchFamily="18" charset="0"/>
              </a:rPr>
              <a:t>Defining nationhood in a democratic, constitutional republic.</a:t>
            </a:r>
          </a:p>
          <a:p>
            <a:r>
              <a:rPr lang="en-US" dirty="0" smtClean="0">
                <a:latin typeface="Bodoni MT" pitchFamily="18" charset="0"/>
              </a:rPr>
              <a:t>The future of slavery in the world – not just the United States. </a:t>
            </a:r>
          </a:p>
          <a:p>
            <a:r>
              <a:rPr lang="en-US" dirty="0" smtClean="0">
                <a:latin typeface="Bodoni MT" pitchFamily="18" charset="0"/>
              </a:rPr>
              <a:t>The reinvention of modern warfare for an industrialized world.</a:t>
            </a:r>
          </a:p>
          <a:p>
            <a:r>
              <a:rPr lang="en-US" dirty="0" smtClean="0">
                <a:latin typeface="Bodoni MT" pitchFamily="18" charset="0"/>
              </a:rPr>
              <a:t>Reconstruction of an economy, and more importantly a society in the former Confederacy.</a:t>
            </a:r>
            <a:endParaRPr lang="en-US" dirty="0">
              <a:latin typeface="Bodoni MT" pitchFamily="18" charset="0"/>
            </a:endParaRPr>
          </a:p>
        </p:txBody>
      </p:sp>
    </p:spTree>
    <p:extLst>
      <p:ext uri="{BB962C8B-B14F-4D97-AF65-F5344CB8AC3E}">
        <p14:creationId xmlns:p14="http://schemas.microsoft.com/office/powerpoint/2010/main" val="2707988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An Experiment, and not a World Power</a:t>
            </a:r>
            <a:endParaRPr lang="en-US" dirty="0">
              <a:solidFill>
                <a:schemeClr val="tx1"/>
              </a:solidFill>
            </a:endParaRPr>
          </a:p>
        </p:txBody>
      </p:sp>
      <p:sp>
        <p:nvSpPr>
          <p:cNvPr id="4" name="Content Placeholder 3"/>
          <p:cNvSpPr>
            <a:spLocks noGrp="1"/>
          </p:cNvSpPr>
          <p:nvPr>
            <p:ph sz="half" idx="1"/>
          </p:nvPr>
        </p:nvSpPr>
        <p:spPr>
          <a:xfrm>
            <a:off x="228600" y="1600200"/>
            <a:ext cx="4724400" cy="5029200"/>
          </a:xfrm>
        </p:spPr>
        <p:txBody>
          <a:bodyPr>
            <a:normAutofit fontScale="85000" lnSpcReduction="20000"/>
          </a:bodyPr>
          <a:lstStyle/>
          <a:p>
            <a:r>
              <a:rPr lang="en-US" dirty="0" smtClean="0">
                <a:latin typeface="Bodoni MT" pitchFamily="18" charset="0"/>
              </a:rPr>
              <a:t>It is also important to recall that other nations did not look to the United States as an influential world power in this period.  We were a regional power at best – asserting influence over the Western Hemisphere.  Yet, as an experiment in the limits of self-government and as a nation with enormous potential for growth, it is fair to note that we commanded the attention of a world audience.  England and France both considered intervention in the US Civil War as a legitimate option. </a:t>
            </a:r>
            <a:endParaRPr lang="en-US" dirty="0">
              <a:latin typeface="Bodoni MT" pitchFamily="18" charset="0"/>
            </a:endParaRPr>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977080" y="1600200"/>
            <a:ext cx="3380839" cy="4525963"/>
          </a:xfrm>
        </p:spPr>
      </p:pic>
    </p:spTree>
    <p:extLst>
      <p:ext uri="{BB962C8B-B14F-4D97-AF65-F5344CB8AC3E}">
        <p14:creationId xmlns:p14="http://schemas.microsoft.com/office/powerpoint/2010/main" val="30027497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solidFill>
              </a:rPr>
              <a:t>The Unique Make-up of the United States</a:t>
            </a:r>
            <a:endParaRPr lang="en-US" dirty="0">
              <a:solidFill>
                <a:schemeClr val="tx1"/>
              </a:solidFill>
            </a:endParaRPr>
          </a:p>
        </p:txBody>
      </p:sp>
      <p:sp>
        <p:nvSpPr>
          <p:cNvPr id="6" name="Content Placeholder 5"/>
          <p:cNvSpPr>
            <a:spLocks noGrp="1"/>
          </p:cNvSpPr>
          <p:nvPr>
            <p:ph idx="1"/>
          </p:nvPr>
        </p:nvSpPr>
        <p:spPr/>
        <p:txBody>
          <a:bodyPr>
            <a:normAutofit fontScale="92500" lnSpcReduction="10000"/>
          </a:bodyPr>
          <a:lstStyle/>
          <a:p>
            <a:pPr marL="0" indent="0">
              <a:buNone/>
            </a:pPr>
            <a:r>
              <a:rPr lang="en-US" b="1" dirty="0" smtClean="0">
                <a:latin typeface="Bodoni MT" pitchFamily="18" charset="0"/>
              </a:rPr>
              <a:t>The United States was uniquely situated as a product of many World Cultures.  The Nation was born of: </a:t>
            </a:r>
          </a:p>
          <a:p>
            <a:pPr marL="0" indent="0">
              <a:buNone/>
            </a:pPr>
            <a:endParaRPr lang="en-US" b="1" dirty="0" smtClean="0">
              <a:latin typeface="Bodoni MT" pitchFamily="18" charset="0"/>
            </a:endParaRPr>
          </a:p>
          <a:p>
            <a:r>
              <a:rPr lang="en-US" b="1" dirty="0" smtClean="0">
                <a:latin typeface="Bodoni MT" pitchFamily="18" charset="0"/>
              </a:rPr>
              <a:t>European Ideas </a:t>
            </a:r>
            <a:r>
              <a:rPr lang="en-US" dirty="0" smtClean="0">
                <a:latin typeface="Bodoni MT" pitchFamily="18" charset="0"/>
              </a:rPr>
              <a:t>– the Enlightenment, the Reformation</a:t>
            </a:r>
          </a:p>
          <a:p>
            <a:endParaRPr lang="en-US" dirty="0" smtClean="0">
              <a:latin typeface="Bodoni MT" pitchFamily="18" charset="0"/>
            </a:endParaRPr>
          </a:p>
          <a:p>
            <a:r>
              <a:rPr lang="en-US" b="1" dirty="0" smtClean="0">
                <a:latin typeface="Bodoni MT" pitchFamily="18" charset="0"/>
              </a:rPr>
              <a:t>The Atlantic Trade </a:t>
            </a:r>
            <a:r>
              <a:rPr lang="en-US" dirty="0" smtClean="0">
                <a:latin typeface="Bodoni MT" pitchFamily="18" charset="0"/>
              </a:rPr>
              <a:t>– with Europe, the Caribbean, and Africa.</a:t>
            </a:r>
            <a:endParaRPr lang="en-US" b="1" dirty="0" smtClean="0">
              <a:latin typeface="Bodoni MT" pitchFamily="18" charset="0"/>
            </a:endParaRPr>
          </a:p>
          <a:p>
            <a:endParaRPr lang="en-US" dirty="0" smtClean="0">
              <a:latin typeface="Bodoni MT" pitchFamily="18" charset="0"/>
            </a:endParaRPr>
          </a:p>
          <a:p>
            <a:r>
              <a:rPr lang="en-US" b="1" dirty="0" smtClean="0">
                <a:latin typeface="Bodoni MT" pitchFamily="18" charset="0"/>
              </a:rPr>
              <a:t>African Slavery </a:t>
            </a:r>
            <a:r>
              <a:rPr lang="en-US" dirty="0" smtClean="0">
                <a:latin typeface="Bodoni MT" pitchFamily="18" charset="0"/>
              </a:rPr>
              <a:t>– was critical to the nation’s growth</a:t>
            </a:r>
          </a:p>
          <a:p>
            <a:endParaRPr lang="en-US" dirty="0" smtClean="0">
              <a:latin typeface="Bodoni MT" pitchFamily="18" charset="0"/>
            </a:endParaRPr>
          </a:p>
          <a:p>
            <a:r>
              <a:rPr lang="en-US" b="1" dirty="0" smtClean="0">
                <a:latin typeface="Bodoni MT" pitchFamily="18" charset="0"/>
              </a:rPr>
              <a:t>Conquest of the Land </a:t>
            </a:r>
            <a:r>
              <a:rPr lang="en-US" dirty="0" smtClean="0">
                <a:latin typeface="Bodoni MT" pitchFamily="18" charset="0"/>
              </a:rPr>
              <a:t>– from Europeans and Native Americans.</a:t>
            </a:r>
          </a:p>
          <a:p>
            <a:endParaRPr lang="en-US" dirty="0" smtClean="0">
              <a:latin typeface="Bodoni MT" pitchFamily="18" charset="0"/>
            </a:endParaRPr>
          </a:p>
          <a:p>
            <a:r>
              <a:rPr lang="en-US" b="1" dirty="0" smtClean="0">
                <a:latin typeface="Bodoni MT" pitchFamily="18" charset="0"/>
              </a:rPr>
              <a:t>Massive Immigration </a:t>
            </a:r>
            <a:r>
              <a:rPr lang="en-US" dirty="0" smtClean="0">
                <a:latin typeface="Bodoni MT" pitchFamily="18" charset="0"/>
              </a:rPr>
              <a:t>– from Europe, and increasingly now Asia.</a:t>
            </a:r>
          </a:p>
          <a:p>
            <a:endParaRPr lang="en-US" dirty="0">
              <a:latin typeface="Bodoni MT" pitchFamily="18" charset="0"/>
            </a:endParaRPr>
          </a:p>
        </p:txBody>
      </p:sp>
    </p:spTree>
    <p:extLst>
      <p:ext uri="{BB962C8B-B14F-4D97-AF65-F5344CB8AC3E}">
        <p14:creationId xmlns:p14="http://schemas.microsoft.com/office/powerpoint/2010/main" val="14943313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Slavery in the American South </a:t>
            </a:r>
            <a:endParaRPr lang="en-US" dirty="0">
              <a:solidFill>
                <a:schemeClr val="tx1"/>
              </a:solidFill>
            </a:endParaRPr>
          </a:p>
        </p:txBody>
      </p:sp>
      <p:sp>
        <p:nvSpPr>
          <p:cNvPr id="3" name="Content Placeholder 2"/>
          <p:cNvSpPr>
            <a:spLocks noGrp="1"/>
          </p:cNvSpPr>
          <p:nvPr>
            <p:ph idx="1"/>
          </p:nvPr>
        </p:nvSpPr>
        <p:spPr/>
        <p:txBody>
          <a:bodyPr/>
          <a:lstStyle/>
          <a:p>
            <a:r>
              <a:rPr lang="en-US" dirty="0" smtClean="0">
                <a:latin typeface="Bodoni MT" pitchFamily="18" charset="0"/>
              </a:rPr>
              <a:t>By the middle of the 19</a:t>
            </a:r>
            <a:r>
              <a:rPr lang="en-US" baseline="30000" dirty="0" smtClean="0">
                <a:latin typeface="Bodoni MT" pitchFamily="18" charset="0"/>
              </a:rPr>
              <a:t>th</a:t>
            </a:r>
            <a:r>
              <a:rPr lang="en-US" dirty="0" smtClean="0">
                <a:latin typeface="Bodoni MT" pitchFamily="18" charset="0"/>
              </a:rPr>
              <a:t> Century, slavery was the key to the Southern Economy, and the Southern Economy was strong.</a:t>
            </a:r>
          </a:p>
          <a:p>
            <a:r>
              <a:rPr lang="en-US" dirty="0" smtClean="0">
                <a:latin typeface="Bodoni MT" pitchFamily="18" charset="0"/>
              </a:rPr>
              <a:t>Cotton was a global commodity, and the American South dominated that market. </a:t>
            </a:r>
          </a:p>
          <a:p>
            <a:r>
              <a:rPr lang="en-US" dirty="0" smtClean="0">
                <a:latin typeface="Bodoni MT" pitchFamily="18" charset="0"/>
              </a:rPr>
              <a:t>The factory system in the American North and throughout England and France was dependent upon a supply of cotton which the South supplied. </a:t>
            </a:r>
          </a:p>
          <a:p>
            <a:r>
              <a:rPr lang="en-US" dirty="0" smtClean="0">
                <a:latin typeface="Bodoni MT" pitchFamily="18" charset="0"/>
              </a:rPr>
              <a:t>“The slaves of the South were worth more than all the railroads and factories of the North and South combined; slavery was good business and shrewd investment.” </a:t>
            </a:r>
            <a:endParaRPr lang="en-US" dirty="0">
              <a:latin typeface="Bodoni MT" pitchFamily="18" charset="0"/>
            </a:endParaRPr>
          </a:p>
        </p:txBody>
      </p:sp>
    </p:spTree>
    <p:extLst>
      <p:ext uri="{BB962C8B-B14F-4D97-AF65-F5344CB8AC3E}">
        <p14:creationId xmlns:p14="http://schemas.microsoft.com/office/powerpoint/2010/main" val="32873231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Future of the Slave System</a:t>
            </a:r>
            <a:endParaRPr lang="en-US" dirty="0"/>
          </a:p>
        </p:txBody>
      </p:sp>
      <p:sp>
        <p:nvSpPr>
          <p:cNvPr id="4" name="Content Placeholder 3"/>
          <p:cNvSpPr>
            <a:spLocks noGrp="1"/>
          </p:cNvSpPr>
          <p:nvPr>
            <p:ph sz="half" idx="1"/>
          </p:nvPr>
        </p:nvSpPr>
        <p:spPr/>
        <p:txBody>
          <a:bodyPr>
            <a:normAutofit fontScale="77500" lnSpcReduction="20000"/>
          </a:bodyPr>
          <a:lstStyle/>
          <a:p>
            <a:r>
              <a:rPr lang="en-US" dirty="0" smtClean="0">
                <a:latin typeface="Bodoni MT" pitchFamily="18" charset="0"/>
              </a:rPr>
              <a:t>The Confederacy viewed the Civil War as a defense of the profitable institution – and saw numerous ways to expand the system in terms of geography and innovation.  </a:t>
            </a:r>
          </a:p>
          <a:p>
            <a:r>
              <a:rPr lang="en-US" dirty="0" smtClean="0">
                <a:latin typeface="Bodoni MT" pitchFamily="18" charset="0"/>
              </a:rPr>
              <a:t>Brazil and Cuba continued slave economies long after the United States had abandoned them. </a:t>
            </a:r>
          </a:p>
          <a:p>
            <a:r>
              <a:rPr lang="en-US" dirty="0" smtClean="0">
                <a:latin typeface="Bodoni MT" pitchFamily="18" charset="0"/>
              </a:rPr>
              <a:t>How slavery could be changed to serve the needs of an increasingly industrial society was on the minds of many Southern businessmen. </a:t>
            </a:r>
            <a:endParaRPr lang="en-US" dirty="0">
              <a:latin typeface="Bodoni MT" pitchFamily="18" charset="0"/>
            </a:endParaRPr>
          </a:p>
        </p:txBody>
      </p:sp>
      <p:pic>
        <p:nvPicPr>
          <p:cNvPr id="6" name="Content Placeholder 5"/>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953000" y="1600200"/>
            <a:ext cx="3581400" cy="4421482"/>
          </a:xfrm>
        </p:spPr>
      </p:pic>
      <p:sp>
        <p:nvSpPr>
          <p:cNvPr id="7" name="Rounded Rectangle 6"/>
          <p:cNvSpPr/>
          <p:nvPr/>
        </p:nvSpPr>
        <p:spPr>
          <a:xfrm>
            <a:off x="609600" y="6127171"/>
            <a:ext cx="7772400" cy="477979"/>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smtClean="0">
                <a:latin typeface="Bodoni MT" pitchFamily="18" charset="0"/>
              </a:rPr>
              <a:t>William Walker attempted to expand slavery into Central America</a:t>
            </a:r>
            <a:r>
              <a:rPr lang="en-US" dirty="0" smtClean="0"/>
              <a:t>. </a:t>
            </a:r>
            <a:endParaRPr lang="en-US" dirty="0"/>
          </a:p>
        </p:txBody>
      </p:sp>
    </p:spTree>
    <p:extLst>
      <p:ext uri="{BB962C8B-B14F-4D97-AF65-F5344CB8AC3E}">
        <p14:creationId xmlns:p14="http://schemas.microsoft.com/office/powerpoint/2010/main" val="24970604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Trend Towards Emancipation</a:t>
            </a:r>
            <a:endParaRPr lang="en-US" dirty="0"/>
          </a:p>
        </p:txBody>
      </p:sp>
      <p:sp>
        <p:nvSpPr>
          <p:cNvPr id="3" name="Content Placeholder 2"/>
          <p:cNvSpPr>
            <a:spLocks noGrp="1"/>
          </p:cNvSpPr>
          <p:nvPr>
            <p:ph sz="half" idx="1"/>
          </p:nvPr>
        </p:nvSpPr>
        <p:spPr>
          <a:xfrm>
            <a:off x="228600" y="1600200"/>
            <a:ext cx="3352800" cy="5105400"/>
          </a:xfrm>
        </p:spPr>
        <p:txBody>
          <a:bodyPr>
            <a:normAutofit fontScale="62500" lnSpcReduction="20000"/>
          </a:bodyPr>
          <a:lstStyle/>
          <a:p>
            <a:r>
              <a:rPr lang="en-US" dirty="0" smtClean="0">
                <a:latin typeface="Bodoni MT" pitchFamily="18" charset="0"/>
              </a:rPr>
              <a:t>While Southerners became more devoted to defending the slave system, the greater part of Europe was abandoning the practice out of moral concerns and economic changes.</a:t>
            </a:r>
          </a:p>
          <a:p>
            <a:r>
              <a:rPr lang="en-US" dirty="0" smtClean="0">
                <a:latin typeface="Bodoni MT" pitchFamily="18" charset="0"/>
              </a:rPr>
              <a:t>Slave revolts in Haiti made the system impossible to maintain. </a:t>
            </a:r>
          </a:p>
          <a:p>
            <a:r>
              <a:rPr lang="en-US" dirty="0" smtClean="0">
                <a:latin typeface="Bodoni MT" pitchFamily="18" charset="0"/>
              </a:rPr>
              <a:t>The English condemned the practice – and leading Abolitionist Societies began to influence American thought.</a:t>
            </a:r>
          </a:p>
          <a:p>
            <a:r>
              <a:rPr lang="en-US" dirty="0" smtClean="0">
                <a:latin typeface="Bodoni MT" pitchFamily="18" charset="0"/>
              </a:rPr>
              <a:t>The Russians freed the serfs in 1863 – and had been moving towards more reforms for some time. </a:t>
            </a:r>
            <a:endParaRPr lang="en-US" dirty="0">
              <a:latin typeface="Bodoni MT" pitchFamily="18" charset="0"/>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429000" y="1882896"/>
            <a:ext cx="5562600" cy="3960571"/>
          </a:xfrm>
        </p:spPr>
      </p:pic>
    </p:spTree>
    <p:extLst>
      <p:ext uri="{BB962C8B-B14F-4D97-AF65-F5344CB8AC3E}">
        <p14:creationId xmlns:p14="http://schemas.microsoft.com/office/powerpoint/2010/main" val="64126921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ecatur">
  <a:themeElements>
    <a:clrScheme name="Decatur">
      <a:dk1>
        <a:sysClr val="windowText" lastClr="000000"/>
      </a:dk1>
      <a:lt1>
        <a:sysClr val="window" lastClr="FFFFFF"/>
      </a:lt1>
      <a:dk2>
        <a:srgbClr val="55554A"/>
      </a:dk2>
      <a:lt2>
        <a:srgbClr val="D7DAE1"/>
      </a:lt2>
      <a:accent1>
        <a:srgbClr val="F4680B"/>
      </a:accent1>
      <a:accent2>
        <a:srgbClr val="ABB19F"/>
      </a:accent2>
      <a:accent3>
        <a:srgbClr val="948774"/>
      </a:accent3>
      <a:accent4>
        <a:srgbClr val="7EB8E7"/>
      </a:accent4>
      <a:accent5>
        <a:srgbClr val="E3B651"/>
      </a:accent5>
      <a:accent6>
        <a:srgbClr val="96756C"/>
      </a:accent6>
      <a:hlink>
        <a:srgbClr val="66AACD"/>
      </a:hlink>
      <a:folHlink>
        <a:srgbClr val="809DB3"/>
      </a:folHlink>
    </a:clrScheme>
    <a:fontScheme name="Decatur">
      <a:majorFont>
        <a:latin typeface="Bodoni MT Condensed"/>
        <a:ea typeface=""/>
        <a:cs typeface=""/>
        <a:font script="Grek" typeface="Times New Roman"/>
        <a:font script="Cyrl" typeface="Times New Roman"/>
        <a:font script="Jpan" typeface="HG明朝E"/>
        <a:font script="Hang" typeface="HY목각파임B"/>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catur">
      <a:fillStyleLst>
        <a:solidFill>
          <a:schemeClr val="phClr"/>
        </a:solidFill>
        <a:gradFill rotWithShape="1">
          <a:gsLst>
            <a:gs pos="0">
              <a:schemeClr val="phClr">
                <a:tint val="90000"/>
                <a:satMod val="110000"/>
              </a:schemeClr>
            </a:gs>
            <a:gs pos="47500">
              <a:schemeClr val="phClr">
                <a:tint val="53000"/>
                <a:satMod val="120000"/>
              </a:schemeClr>
            </a:gs>
            <a:gs pos="58500">
              <a:schemeClr val="phClr">
                <a:tint val="53000"/>
                <a:satMod val="120000"/>
              </a:schemeClr>
            </a:gs>
            <a:gs pos="100000">
              <a:schemeClr val="phClr">
                <a:tint val="90000"/>
                <a:satMod val="110000"/>
              </a:schemeClr>
            </a:gs>
          </a:gsLst>
          <a:lin ang="3600000" scaled="1"/>
        </a:gradFill>
        <a:gradFill rotWithShape="1">
          <a:gsLst>
            <a:gs pos="0">
              <a:schemeClr val="phClr">
                <a:shade val="54000"/>
                <a:satMod val="105000"/>
              </a:schemeClr>
            </a:gs>
            <a:gs pos="47500">
              <a:schemeClr val="phClr">
                <a:shade val="88000"/>
                <a:satMod val="105000"/>
              </a:schemeClr>
            </a:gs>
            <a:gs pos="58500">
              <a:schemeClr val="phClr">
                <a:shade val="88000"/>
                <a:satMod val="105000"/>
              </a:schemeClr>
            </a:gs>
            <a:gs pos="100000">
              <a:schemeClr val="phClr">
                <a:shade val="54000"/>
                <a:satMod val="105000"/>
              </a:schemeClr>
            </a:gs>
          </a:gsLst>
          <a:lin ang="3600000" scaled="1"/>
        </a:gradFill>
      </a:fillStyleLst>
      <a:lnStyleLst>
        <a:ln w="10000" cap="flat" cmpd="sng" algn="ctr">
          <a:solidFill>
            <a:schemeClr val="phClr"/>
          </a:solidFill>
          <a:prstDash val="solid"/>
        </a:ln>
        <a:ln w="2825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3600000" algn="r" rotWithShape="0">
              <a:srgbClr val="000000">
                <a:alpha val="30000"/>
              </a:srgbClr>
            </a:outerShdw>
          </a:effectLst>
        </a:effectStyle>
        <a:effectStyle>
          <a:effectLst>
            <a:outerShdw blurRad="63500" dist="25400" dir="3600000" algn="r" rotWithShape="0">
              <a:srgbClr val="000000">
                <a:alpha val="36000"/>
              </a:srgbClr>
            </a:outerShdw>
          </a:effectLst>
          <a:scene3d>
            <a:camera prst="orthographicFront">
              <a:rot lat="0" lon="0" rev="0"/>
            </a:camera>
            <a:lightRig rig="harsh" dir="tl">
              <a:rot lat="0" lon="0" rev="9000000"/>
            </a:lightRig>
          </a:scene3d>
          <a:sp3d prstMaterial="flat">
            <a:bevelT w="38100" h="50800" prst="softRound"/>
          </a:sp3d>
        </a:effectStyle>
        <a:effectStyle>
          <a:effectLst>
            <a:outerShdw blurRad="76200" dist="38100" dir="3600000" algn="r" rotWithShape="0">
              <a:srgbClr val="000000">
                <a:alpha val="60000"/>
              </a:srgbClr>
            </a:outerShdw>
          </a:effectLst>
          <a:scene3d>
            <a:camera prst="orthographicFront">
              <a:rot lat="0" lon="0" rev="0"/>
            </a:camera>
            <a:lightRig rig="harsh" dir="tl">
              <a:rot lat="0" lon="0" rev="9000000"/>
            </a:lightRig>
          </a:scene3d>
          <a:sp3d contourW="44450" prstMaterial="flat">
            <a:bevelT w="38100" h="50800" prst="softRound"/>
            <a:contourClr>
              <a:schemeClr val="phClr">
                <a:tint val="5"/>
                <a:satMod val="130000"/>
              </a:schemeClr>
            </a:contourClr>
          </a:sp3d>
        </a:effectStyle>
      </a:effectStyleLst>
      <a:bgFillStyleLst>
        <a:solidFill>
          <a:schemeClr val="phClr"/>
        </a:solidFill>
        <a:gradFill rotWithShape="1">
          <a:gsLst>
            <a:gs pos="0">
              <a:schemeClr val="phClr">
                <a:tint val="100000"/>
                <a:shade val="52000"/>
                <a:satMod val="105000"/>
              </a:schemeClr>
            </a:gs>
            <a:gs pos="47500">
              <a:schemeClr val="phClr">
                <a:tint val="90000"/>
                <a:shade val="89000"/>
                <a:satMod val="105000"/>
              </a:schemeClr>
            </a:gs>
            <a:gs pos="58500">
              <a:schemeClr val="phClr">
                <a:tint val="85000"/>
                <a:shade val="89000"/>
                <a:satMod val="105000"/>
              </a:schemeClr>
            </a:gs>
            <a:gs pos="100000">
              <a:schemeClr val="phClr">
                <a:tint val="100000"/>
                <a:shade val="52000"/>
                <a:satMod val="105000"/>
              </a:schemeClr>
            </a:gs>
          </a:gsLst>
          <a:lin ang="3600000" scaled="0"/>
        </a:gradFill>
        <a:blipFill rotWithShape="1">
          <a:blip xmlns:r="http://schemas.openxmlformats.org/officeDocument/2006/relationships" r:embed="rId1">
            <a:duotone>
              <a:schemeClr val="phClr">
                <a:tint val="98000"/>
              </a:schemeClr>
              <a:schemeClr val="phClr">
                <a:shade val="85000"/>
                <a:satMod val="120000"/>
              </a:schemeClr>
            </a:duotone>
          </a:blip>
          <a:tile tx="0" ty="0" sx="52000" sy="5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TC101790490[[fn=Decatur]]</Template>
  <TotalTime>303</TotalTime>
  <Words>2483</Words>
  <Application>Microsoft Office PowerPoint</Application>
  <PresentationFormat>On-screen Show (4:3)</PresentationFormat>
  <Paragraphs>146</Paragraphs>
  <Slides>32</Slides>
  <Notes>0</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Decatur</vt:lpstr>
      <vt:lpstr>The American Civil War, Emancipation, and Reconstruction on a World Stage </vt:lpstr>
      <vt:lpstr>A Global Audience for the Civil War</vt:lpstr>
      <vt:lpstr>Competing Visions of the Future</vt:lpstr>
      <vt:lpstr>Major Themes of the Civil War and Reconstruction Period</vt:lpstr>
      <vt:lpstr>An Experiment, and not a World Power</vt:lpstr>
      <vt:lpstr>The Unique Make-up of the United States</vt:lpstr>
      <vt:lpstr>Slavery in the American South </vt:lpstr>
      <vt:lpstr>The Future of the Slave System</vt:lpstr>
      <vt:lpstr>Trend Towards Emancipation</vt:lpstr>
      <vt:lpstr>A Mixed Message from the World</vt:lpstr>
      <vt:lpstr>Justifying Secession – National Identity</vt:lpstr>
      <vt:lpstr>Republicans and Lincoln on Secession</vt:lpstr>
      <vt:lpstr>Military Advancements on a World Stage</vt:lpstr>
      <vt:lpstr>Devastation on a Scale Never Known</vt:lpstr>
      <vt:lpstr>Foreshadowing Total War</vt:lpstr>
      <vt:lpstr>Europeans Stay Out of the War</vt:lpstr>
      <vt:lpstr>The Emancipation Proclamation</vt:lpstr>
      <vt:lpstr>The Role of African-American Soldiers</vt:lpstr>
      <vt:lpstr>The Confederate States of America</vt:lpstr>
      <vt:lpstr>Ambitious Goals, Inadequate Resolve</vt:lpstr>
      <vt:lpstr>Accomplishments of Radical Reconstruction</vt:lpstr>
      <vt:lpstr>Undermining the Reconstruction – Southern Resistance to Reconstruction</vt:lpstr>
      <vt:lpstr>The Contrived Legacy of Reconstruction</vt:lpstr>
      <vt:lpstr>The New South</vt:lpstr>
      <vt:lpstr>The “Jim Crow” South and Apartheid</vt:lpstr>
      <vt:lpstr>American Imperialism – Coincidence? </vt:lpstr>
      <vt:lpstr>Many Americans Felt Entitled to Conquest</vt:lpstr>
      <vt:lpstr>Industrialization and Economic Might</vt:lpstr>
      <vt:lpstr>Westward Expansion</vt:lpstr>
      <vt:lpstr>Imperialism </vt:lpstr>
      <vt:lpstr>Interpreting the Civil War as Historians</vt:lpstr>
      <vt:lpstr>The Civil War and Reconstruction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American Civil War, Emancipation, and Reconstruction on a World Stage</dc:title>
  <dc:creator>Adam</dc:creator>
  <cp:lastModifiedBy>Adam Henry</cp:lastModifiedBy>
  <cp:revision>22</cp:revision>
  <dcterms:created xsi:type="dcterms:W3CDTF">2013-04-23T10:47:21Z</dcterms:created>
  <dcterms:modified xsi:type="dcterms:W3CDTF">2013-04-23T16:25:12Z</dcterms:modified>
</cp:coreProperties>
</file>